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11.xml" ContentType="application/vnd.openxmlformats-officedocument.presentationml.notesSlide+xml"/>
  <Override PartName="/ppt/ink/ink10.xml" ContentType="application/inkml+xml"/>
  <Override PartName="/ppt/notesSlides/notesSlide12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2" r:id="rId2"/>
    <p:sldId id="270" r:id="rId3"/>
    <p:sldId id="295" r:id="rId4"/>
    <p:sldId id="297" r:id="rId5"/>
    <p:sldId id="296" r:id="rId6"/>
    <p:sldId id="299" r:id="rId7"/>
    <p:sldId id="294" r:id="rId8"/>
    <p:sldId id="298" r:id="rId9"/>
    <p:sldId id="300" r:id="rId10"/>
    <p:sldId id="301" r:id="rId11"/>
    <p:sldId id="302" r:id="rId12"/>
    <p:sldId id="303" r:id="rId13"/>
    <p:sldId id="308" r:id="rId14"/>
    <p:sldId id="304" r:id="rId15"/>
    <p:sldId id="305" r:id="rId16"/>
    <p:sldId id="309" r:id="rId17"/>
    <p:sldId id="306" r:id="rId18"/>
    <p:sldId id="307" r:id="rId19"/>
    <p:sldId id="284" r:id="rId20"/>
  </p:sldIdLst>
  <p:sldSz cx="9144000" cy="6858000" type="screen4x3"/>
  <p:notesSz cx="7302500" cy="9588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>
          <p15:clr>
            <a:srgbClr val="A4A3A4"/>
          </p15:clr>
        </p15:guide>
        <p15:guide id="2" pos="480">
          <p15:clr>
            <a:srgbClr val="A4A3A4"/>
          </p15:clr>
        </p15:guide>
        <p15:guide id="3" orient="horz" pos="1296">
          <p15:clr>
            <a:srgbClr val="A4A3A4"/>
          </p15:clr>
        </p15:guide>
        <p15:guide id="4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122"/>
    <a:srgbClr val="000000"/>
    <a:srgbClr val="FBFAF7"/>
    <a:srgbClr val="F3F3F3"/>
    <a:srgbClr val="EEECE2"/>
    <a:srgbClr val="E2E2E2"/>
    <a:srgbClr val="F2F2F2"/>
    <a:srgbClr val="FFFFFF"/>
    <a:srgbClr val="B6B6B6"/>
    <a:srgbClr val="81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26" autoAdjust="0"/>
    <p:restoredTop sz="94786" autoAdjust="0"/>
  </p:normalViewPr>
  <p:slideViewPr>
    <p:cSldViewPr showGuides="1">
      <p:cViewPr varScale="1">
        <p:scale>
          <a:sx n="114" d="100"/>
          <a:sy n="114" d="100"/>
        </p:scale>
        <p:origin x="1434" y="90"/>
      </p:cViewPr>
      <p:guideLst>
        <p:guide orient="horz" pos="1104"/>
        <p:guide pos="480"/>
        <p:guide orient="horz" pos="1296"/>
        <p:guide pos="283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48" d="100"/>
          <a:sy n="48" d="100"/>
        </p:scale>
        <p:origin x="-2916" y="-96"/>
      </p:cViewPr>
      <p:guideLst>
        <p:guide orient="horz" pos="3020"/>
        <p:guide pos="23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37025" y="0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2BD3E-D2C1-427B-A2A3-8DE4C7E2756B}" type="datetimeFigureOut">
              <a:rPr lang="en-US" smtClean="0"/>
              <a:pPr/>
              <a:t>7/25/2018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07488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37025" y="9107488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35134-D169-4930-BE50-E341CF12B4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00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4T04:31:10.93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176 6351,'0'-959,"-7"866,4 61,0 0,3-16,1-91,-15-134,-34-136,34 299,-19-111,10 79,6 0,2-115,19-973,-2 1198,1 0,2 0,1 0,1 0,2 1,1 0,2 1,1 1,1-1,-9 22,-1 0,2 1,-1-1,1 1,0 1,0-1,1 1,0 0,2-2,74-45,-61 41,-2-1,1-1,12-12,45-55,-52 52,2 1,26-21,-8 12,-13 9,1 2,1 1,1 2,1 1,35-14,-8 12,-2-3,-1-3,-1-2,-1-3,44-36,-87 60,1 0,0 1,1 1,17-7,-16 8,-1 0,0-2,-1 0,14-11,240-212,-159 148,-70 55,-1-1,-2-3,35-37,-56 54,0 1,1 0,0 1,1 2,17-10,-10 7,0-2,22-20,-13 9,2 2,0 1,1 2,2 2,0 2,2 1,0 3,9-2,-11 2,-1-1,0-3,-1-1,-1-2,14-12,-37 25,1 0,1 1,-1 1,17-5,-11 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5T01:46:59.36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653 331,'2'21,"0"0,1 0,1 0,3 9,0-6,-2 1,-2 0,0 0,1 435,-7-238,2-159,-1-32,2 0,1 0,1 0,2 0,6 24,5 11,2 21,-4-13,-4-2,-2 1,-4 0,-3 0,-4 4,2 57,2-104,1-13,-1 0,0 0,-2 1,0-1,-2 7,3-20,0-1,0 1,-1 0,1 0,-1-1,0 1,0 0,0-1,0 0,-1 0,1 0,-1 0,0 0,0 0,0 0,0-1,-1 0,1 1,0-1,-1-1,0 1,1 0,-1-1,0 0,0 0,-28 5,0-3,0 0,0-2,0-2,-32-4,-32 0,-4 7,30-1,-46-5,113 4,-1-1,1 1,-1-1,1 0,0 0,-1-1,1 1,0-1,0 0,0 1,0-1,0 0,0-1,0 1,1-1,-1 1,1-1,0 0,0 1,0-1,0 0,0-1,1 1,-1 0,1 0,0-1,0 1,0-1,0 1,1-2,-3-14,1-1,0 0,2 1,1-1,0-4,1-6,6-1477,-10 911,2 591,-1 0,2 0,-1 0,0-1,1 1,0 0,0 0,1 0,0 0,-1 0,1 1,1-1,-1 0,1 1,2-4,-1 5,-1 0,1 0,0 1,0-1,0 1,0-1,1 1,-1 1,1-1,-1 0,1 1,0 0,-1 0,1 1,0-1,0 1,1 0,2 0,0 0,0 0,0 1,0 0,0 0,0 1,0 0,0 0,0 1,-1 0,0 0,1 1,2 2,0 1,0 1,-1 0,0 0,0 1,-1 0,0 0,-1 1,4 6,-5-9,-1 0,1-1,0 1,1-1,0-1,0 1,0-1,0 0,1-1,-1 1,1-2,1 1,-1-1,5 1,29 14,-38-16,0 1,0-1,0 1,-1 0,1 0,-1 0,0 1,0-1,0 1,0 0,-1-1,1 1,-1 1,0-1,0 0,-1 0,1 1,-1-1,0 1,0-1,0 5,1 13,0 0,-2 0,0 1,-2 2,0 10,2 48,2-49,-3 0,0 0,-2-1,-2 1,-5 21,0-5,2 1,2-1,2 1,3 0,2 0,2 6,0 59,-2-61,1-1,4 0,7 34,-10-72,7 36,2-1,2 0,8 15,-14-41,-2 0,0 0,-2 0,-1 1,-1-1,-1 1,-2 0,0-1,-2 6,3-27,-1-1,0 1,1 0,-1 0,0-1,-1 1,1-1,-1 1,1-1,-1 0,0 1,0-1,-1 0,1 0,-1-1,1 1,-1 0,0-1,0 1,0-1,0 0,0 0,-1 0,1-1,-1 1,1-1,-1 0,0 0,1 0,-1 0,0-1,-16 3,0-1,0-2,-1 0,1-1,-12-2,-8 0,34 3,1 0,-1 0,0-1,1 0,-1 0,0 0,1-1,0 0,-1 0,1 0,0-1,0 1,0-1,-2-3,3 3,1-1,0 0,0 0,1 0,-1 0,1 0,0 0,0-1,0 1,1-1,0 0,0 1,0-1,0 0,1 0,-1 0,1-2,-2-111,7-17,-1-33,-2 72,-1 20,-5-53,-13 44,11 63,1 0,2 0,-1-6,-14-103,10 87,2-1,1-20,5 60,-1-6,1-1,0 0,1 0,1 0,-1 1,4-12,-4 21,0 0,0 0,0 0,0 0,0 0,0 1,0-1,1 0,-1 1,1-1,-1 1,1-1,0 1,-1-1,1 1,0 0,0 0,0 0,0 0,0 1,0-1,0 0,0 1,0-1,0 1,0 0,1 0,-1 0,0 0,0 0,0 0,0 0,0 1,1-1,-1 1,0 0,0-1,0 1,0 0,1 1,0-1,0 1,1-1,-1 1,0 0,0 0,0 0,0 0,0 1,0-1,-1 1,1 0,-1-1,0 1,0 0,0 1,0-1,0 0,0 2,3 9,0 0,-1 0,-1 1,0 4,-1-8,1 1,-1-1,2 1,0-1,0 0,1 1,8 10,-1-2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5T01:59:41.624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6301 42,'-8'1,"0"0,0 1,0 0,0 0,0 1,-3 1,-33 9,-43-5,0-3,-1-4,-11-5,-48 1,-3217 4,3357-1,0 0,0-1,0 0,0 0,1 0,-1-1,0 0,1 0,-1 0,1-1,0 0,0 0,0-1,0 0,-3-3,0 2,0-1,-1 2,1-1,-1 1,0 1,-1-1,1 2,0-1,-1 2,0-1,-1 1,-29 0,0 0,-13 4,-6 0,-672-1,425-3,270 3,1 2,1 1,-6 2,2 1,0-3,-21 0,-117-7,87-1,-71 8,157-5,1 1,0-1,-1 1,1-1,0 1,0 0,-1 0,1 0,0 1,0-1,0 1,0-1,0 1,1 0,-1 0,1 1,-1-1,1 0,0 1,-1-1,1 1,1 0,-1 0,0 0,1 0,-1 0,1 0,0 0,0 0,0 1,1-1,-1 0,1 1,0-1,-1 0,2 2,-1 15,2 0,0-1,2 1,0 0,6 16,0 5,-5-12,-2-1,0 22,-2-25,1 0,1 0,5 22,3 12,-3-1,-2 1,-3 1,-3-1,-5 32,2 39,4 2262,-3-2359,-1-1,-2 0,-2 5,-8 72,8 502,10-334,-3 2319,-2-2566,-1 1,-2-1,-1 0,-2 0,-1 0,-1-1,-2 1,-23 77,28-71,1 0,2 1,1-1,2 1,3 30,-2-56,1 19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5T01:59:53.594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42 1,'0'1075,"2"-1052,1 0,0 0,2-1,1 1,0-1,6 9,-4-7,0 1,-2 0,0 0,-2 0,0 5,13 110,-8-84,0 43,-8-70,4 97,-11 108,1-201,-1-1,-2 1,-9 21,8-25,1 1,1 0,1 0,0 18,-12 121,9-97,2 1,4 7,1 120,6 208,14-299,-11-76,-2 1,0 8,-1-14,0 0,2-1,1 0,8 19,-5-19,-2-1,-2 1,0 0,1 27,-6 183,-3-115,0-95,-1 0,-1-1,-2 1,-1-1,-1 0,-1-1,-6 12,3-10,2 1,1 0,1 0,2 1,1 0,-1 13,5 16,0-17,-1 0,-7 28,-5 46,5 0,5 0,8 75,-1-6,-4-82,-1-19,6 53,12-30,-8-65,-2 1,-2 3,1 5,2 0,3 0,2-1,11 27,-2-1,2 22,-18-62,-1 1,-2 33,-2-34,2-1,1 0,3 9,5 28,-2 2,-4-1,-3 1,-4-1,-3 10,0-46,-1 0,-1-1,-11 28,-10 48,23-75,2 0,1 0,3 16,-1-45,1 24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5T02:00:11.98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1,'0'683,"3"-631,3 0,1 0,14 45,-8-38,-3 0,3 47,-13 2,-1-69,2 0,1 0,2 0,3 7,5 38,-3 0,-4 0,-3 1,-6 35,1 31,3 1744,-2-1863,-2 0,0 0,-3-1,0 1,-6 9,3-8,2 0,1 1,1 0,0 28,6 577,2-279,-4-198,-1-18,9 52,11-64,-8-75,-2 0,-3 19,-5 1274,3-1290,4-1,2 7,7 69,-8 491,-10-345,3 395,0-645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4T04:31:22.12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442 4454,'-1'0,"-1"0,1 0,0-1,0 1,0 0,0-1,0 1,0-1,0 0,0 1,0-1,0 0,0 0,0 1,0-1,1 0,-1 0,0 0,1 0,-1 0,0 0,1 0,-1 0,1 0,0 0,-1 0,1-1,0 1,-8-39,6 28,-19-130,4-42,8 113,-3 2,-3-2,-15-88,0-11,14 96,4 0,-1-55,13 103,-2 0,-1 1,-1-1,-1 1,-1-1,-2 2,-7-21,7 23,2 0,1 0,1-1,1 0,1 0,0 0,2 0,2-16,-1 0,-2 1,-3-17,-9-43,4-1,4-48,2 85,-2-1,-4-9,-1 1,2-38,11-96,0 88,-9-71,1 154,-1-1,-2 1,-5-13,3 13,1 1,2-1,-1-22,5-19,5-21,-1 24,-4-32,-11 26,10 66,1 1,1-1,0 0,1 1,0-1,0 0,2 0,-1 0,1 0,1 0,3-10,12-23,2 1,2 2,1 0,27-36,-21 34,-2-1,-2-1,-1-1,2-15,-24 59,0 0,0 1,0-1,0 0,0 1,0-1,1 1,-1-1,1 1,-1 0,1-1,0 1,0 0,0 0,1 0,-1 1,0-1,1 1,-1-1,1 1,-1 0,1-1,0 1,-1 1,1-1,1 1,-1 0,0 0,0 1,0 0,1-1,-1 1,0 0,0 1,0-1,0 0,-1 1,1 0,0-1,-1 1,1 0,-1 1,1-1,-1 0,0 1,0-1,0 1,1 2,3 3,-2 0,1 0,-1 1,-1 0,0-1,0 1,0 0,-1 1,-1-1,1 0,-1 8,0 22,-1 0,-3 12,0 6,4 169,-4 103,-13-197,7-75,0 53,10 373,-2-465,2-1,0 0,1 0,0 0,1 0,1 0,1-1,0 0,7 14,1-16,-6-24,-3-31,-9-30,-4 1,-4-9,0-2,-1-46,4-31,-12-33,13 133,-3 0,-2 1,-3 1,-3 0,-2 0,8 21,2-1,2 0,-2-14,-7 6,4 28,14 15,0 1,1 0,-1 0,1 0,-1 0,0 0,1 0,-1 0,1 0,-1 0,0 0,1 0,-1 0,1 1,-1-1,0 0,1 0,-1 0,1 1,-1-1,1 0,-1 1,1-1,-1 1,1-1,-1 0,1 1,0-1,-1 1,1-1,0 1,-1 0,-1 2,1 0,-1 0,1 0,0 0,0 0,0 1,0-1,0 0,1 1,0-1,-1 1,1-1,0 1,1 1,8 51,-6-42,9 45,3-1,7 14,-12-44,0-1,2-1,1 0,2-1,12 17,-25-39,-1 0,1-1,0 1,0-1,0 1,1-1,-1 0,1 0,-1 0,1 0,0-1,-1 1,1-1,0 1,0-1,0 0,0 0,0 0,1-1,1 1,-1-1,-1-1,0 0,1 1,-1-1,0-1,0 1,1 0,-1-1,0 0,-1 1,1-1,0 0,0-1,-1 1,1 0,-1-1,0 0,1-1,-3 4,0 0,0 0,0 0,1 0,-1 0,0-1,0 1,0 0,0 0,0 0,0 0,0 0,1 0,-1-1,0 1,0 0,0 0,0 0,0 0,1 0,-1 0,0 0,0 0,0 0,0 0,1 0,-1 0,0 0,0 0,0 0,1 0,-1 0,0 0,0 0,0 0,0 0,1 0,-1 0,0 0,0 0,0 0,0 0,0 1,1-1,-1 0,0 0,0 0,0 0,0 0,0 0,0 1,0-1,1 0,-1 0,0 0,3 16,-2 25,-1-38,-8 2176,11-1249,-3-705,0-203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4T04:32:50.54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80 5564,'0'-1080,"-2"1045,-2 1,-1 0,-1 0,-2 0,-7-18,-2-9,8 13,3 0,1 0,3 0,2-1,4-28,-1-31,-3-1541,0 1637,0 1,1-1,0 0,1 1,1-1,0 1,0 0,1-1,-2 8,0 0,0-1,0 1,1 1,-1-1,1 0,0 1,0-1,1 1,-1 0,1 0,-1 0,1 0,0 1,0 0,0-1,0 1,0 1,1-1,-1 1,2-1,54-11,-24 5,-1 0,-1-3,12-5,-34 11,-1 0,0-1,0-1,-1 0,1 0,-1-1,-1 0,0 0,0-1,-1-1,6-7,31-48,-24 32,1 2,2 1,23-23,-2 5,24-33,-41 45,1 1,2 2,2 1,17-12,50-45,-71 61,2 0,1 2,1 1,-16 15,-1 1,1 1,1 1,1 0,-3 1,0-1,-1 0,0-1,0 0,5-5,28-23,3 2,30-16,-38 24,-2-2,-1-2,-1-1,5-8,-7 5,1 2,2 2,1 2,7-2,17-9,35-28,44-28,-89 59,-45 28,0 1,1 0,0 0,0 1,0 1,1 0,-1 0,1 1,0 1,5-1,22 0,1 1,17 3,-34 1,-1-1,1-1,-1-1,1-1,-1 0,0-2,0-1,-1-1,7-3,-17 5,0 0,0 0,0-1,-1 0,0-1,-1 0,1-1,-1 0,-1 0,0-1,0 0,0-1,5-9,46-74,-41 71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4T04:32:58.34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74 5198,'0'-1440,"-2"1405,-2-1,-1 1,-2-6,-1-2,2 1,2-1,-14-155,7 88,3-67,9-917,-1 1088,0 0,0 0,1 0,0 0,0 0,1 0,-1 0,1 1,1-1,-1 1,1-1,0 1,0 0,4-5,2-1,2 1,0 0,0 0,0 1,10-5,160-117,-155 109,-1-1,-1-1,-1-1,3-7,38-41,42-50,30-19,-76 81,16-18,-50 50,2 0,1 2,1 2,13-8,41-36,-26 20,3 2,2 2,2 4,2 2,19-5,156-61,-219 93,19-9,-1-1,-2-2,0-2,7-7,-31 22,1 0,1 1,0 1,0 1,1 0,17-4,-12 4,-1-1,0-1,19-12,-25 11,1 2,0 0,0 1,0 1,1 0,7-1,-5 2,-1-1,-1-1,0 0,0-2,0 0,-1-1,-1 0,0-2,5-4,-7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4T04:33:08.21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290 3184,'2'-154,"0"1,-7-18,-12 54,-1-7,12 70,-2 0,-3 1,-5-12,-14-66,22 86,-3-10,2 0,3 0,2-21,6-1105,-4 1162,-1 0,-1 0,0 0,-1 1,-1-1,-1 1,-1 0,0 1,-1 0,-7-9,5 7,0 0,1-1,1-1,2 1,-1-1,2-1,1 1,1-3,2 10,1 0,0 0,1 0,1 1,0-1,1 0,1 0,0 1,3-7,-4 14,1 0,0 0,0 0,0 1,1-1,0 1,0 0,1 0,-1 0,1 0,0 1,0 0,1 0,-1 1,1-1,0 1,0 0,0 1,0-1,0 1,1 0,-3 1,0 0,0-1,0 1,0 1,0-1,0 1,0-1,1 1,-1 0,0 1,0-1,0 1,0 0,0 0,0 0,0 0,0 1,0-1,0 1,-1 0,1 0,0 1,-1-1,0 1,0 0,0 0,0 0,0 0,-1 0,1 0,-1 1,0 0,1 1,7 15,-2 1,0 0,-1 0,-1 1,-1 0,-1 2,11 43,-7-31,-1 1,-2 0,-2 0,-1 0,-2 1,-3 12,2 15,-1-37,-1 0,-1 0,-6 15,4-13,1 0,1 0,1 3,1 684,5-345,-3 42,0-383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4T04:33:10.19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181 745,'-2'-10,"0"0,0 1,-1-1,-1 0,1 1,-2-1,-3-5,2 2,-2-8,1 0,1 0,1 0,1-1,1 0,1 1,0-1,2-7,-3-32,0 39,-2 0,0 1,-1-1,-1 1,-2 1,-7-17,6 16,1 0,1 0,0-1,2 0,1-1,0-8,2-1,2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4T04:33:22.17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145 0,'1'49,"2"0,3 0,5 16,-1 19,-3 0,-4 1,-7 61,2-4,2-69,-2-1,-4 1,-7 32,2-26,5 0,2 0,8 77,-1-13,-3-120,1-17,0 0,-1 0,0 0,0 0,-1-1,0 1,0 0,0 0,-1 0,-1 4,3-10,0 0,0 1,-1-1,1 0,0 0,0 0,-1 1,1-1,0 0,0 0,-1 0,1 0,0 0,-1 0,1 0,0 1,0-1,-1 0,1 0,0 0,-1 0,1 0,0 0,-1 0,1-1,0 1,0 0,-1 0,1 0,0 0,-1 0,1 0,0 0,0-1,-1 1,1 0,0 0,0 0,0-1,-1 1,1 0,0 0,0 0,0-1,0 1,-1 0,1-1,0 1,0 0,0 0,0-1,0 1,-10-17,10 17,-16-37,2 0,1-1,2-1,2 0,1-1,3 0,0 0,3 0,2-26,-5-89,-6-1,-1 4,7-14,6 7,2 331,16 81,-8-79,-8 108,-3-244,2-4,1 0,1 0,5 13,-1-9,-3 0,1 23,-1 17,7 25,-3-35,-3 1,-2 6,-7 41,1-26,6 61,13-63,-11-67,-1 1,-1 0,-1 6,-1 62,-4 22,-1-33,8 67,-5-144,0 1,0 0,1 0,-1 0,1 0,0 0,0 0,0-1,0 1,0 0,1-1,-1 1,1-1,0 0,0 1,0-1,0 0,0 0,0 0,0 0,1-1,-1 1,1 0,-1-1,2 1,-2-2,-1 0,0 1,1-1,-1 0,1 0,-1 0,1 0,-1 0,1 0,-1 0,0-1,1 1,-1 0,1-1,-1 1,0-1,1 0,-1 1,0-1,1 0,0-1,0 0,0 0,0-1,0 1,0 0,0-1,-1 1,1-1,-1 0,0 1,1-1,-1 0,0-2,7-33,-2 0,-2 0,-1 0,-2 0,-2-1,-3-21,0-34,1 61,-1 0,-1 1,-2-1,-1 1,-2 0,0-1,2 1,1-2,1 1,0-31,5-669,4 321,-4 328,-1 33,2-1,2 1,3 0,5-18,2-14,-3-1,-4 0,-3 0,-6-37,1-31,3 136,-1 1,-1-1,0 0,-3-8,4 18,-1 1,0-1,1 1,-2-1,1 1,-1 0,0 0,0 0,0 0,-1 1,1-1,-1 1,-4-4,-11-4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4T05:11:30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4348 165,'0'675,"1"-648,2 1,2-2,5 24,3 21,-1 3,-3-27,-2 1,-3 0,-1 4,-3 2597,-2-1167,-1-1439,0-1,-4 1,-1-1,-2-1,-1 0,-3 3,-6 23,1 19,16-64,-2 0,0-2,-2 2,1-1,-2-2,-7 14,3-11,-1 0,0-2,-2 0,0 0,-15 14,21-27,1 0,0 0,-1 0,0-1,0-1,0 1,-2-1,1-1,0 0,0 0,0-1,-1-1,0 0,0 0,-60 3,41-4,1 1,-11 3,-68 10,72-11,-1 2,2 0,-2 3,3 1,-4 3,9-1,0-2,0-1,0 0,-1-2,0-3,-1 0,-3-1,-209-3,106-2,117 1,0-1,0-1,0-1,-5-3,2 1,-1 2,-20-2,-302 3,175 5,119 2,0 1,-1 3,1 2,1 4,0 1,-1 2,11-6,0-3,-1-1,-9-1,15-3,1 2,1 2,-1 1,-31 12,48-14,0 0,0-1,-1-2,0 0,0-1,-4-1,-118-2,64-2,21 4,31 0,0-1,-1-1,1-1,0 0,0-3,-3-2,5 2,-2 0,0 1,-19-1,17 4,0-3,0 0,0-3,-77-11,78 14,-1-1,1 0,-1-2,-12-5,10 1,0 3,-1 1,0 2,-1 0,1 2,-1 2,1 0,-1 3,-16 2,43-3,1 0,0-1,-1 1,1 1,0-1,0 0,-1 0,2 1,-1 0,0 0,0 0,1 0,-1 0,0 1,1-1,0 0,0 1,-1 0,1 0,1 0,-1 0,1 0,-1 0,1 1,0-1,-1 0,2 0,-1 1,0 0,1 1,-2 16,0-1,1 0,1 1,1 0,2 0,-2 11,0 81,4 52,10-62,-9-66,-1 0,0 20,-3 623,-4-331,3-250,4 0,9 28,-2 7,-6 0,-8 96,-1-48,3-85,-5-1,-10 56,8-115,3 2,1-2,2 2,2 24,-1-60,1 0,-1 0,1-1,-1 1,1 0,0 0,0 0,0-1,0 1,0 0,1-1,0 1,0 0,0-1,-1-1,1 2,0-1,0 0,1 0,-2 0,2 0,0-1,-1 0,0 0,1 0,0 1,0-1,-1 0,1-1,0 1,0-1,-1 1,2-1,-1 0,-1 0,3 0,12-1,0-1,0-1,-1 1,1-3,11-4,-20 7,42-14,-31 9,-2 0,1 3,1-1,0 2,8-1,5 2,-2 2,1-2,-1-2,-1-1,1-1,15-6,-11 2,-1 1,0 2,2 1,-1 3,8 0,175 3,-91 3,5-5,1 0,10 7,-20 11,-78-8,2-2,25-2,-29-1,-1 3,0 0,0 3,11 5,25 5,8 0,-10-1,1-3,0-2,1-6,22-1,1075-7,-1170 1,1 0,-1 0,1 0,0-1,0 1,0-1,-1-1,1 1,-2-1,2 0,-1 1,1-1,-1 0,0-1,4-2,-6 2,1-1,0 0,-1 0,0 0,0 1,1-1,-1-1,-1 1,0 0,0 0,1-1,-1 1,0 0,-1-1,0 0,1 1,-1-2,1-65,-5-26,1-11,0 68,-2-1,0 0,-3 1,-4-9,1 5,3-2,0 1,2-12,4-368,5 210,-1 168,2 0,6-24,-3 22,-1-2,-2 0,-4-365,-1 191,-1 180,-3 0,-5-28,3 27,1-1,2-19,6-303,-3 361,1 0,1 0,0 1,0-1,-1 1,2-1,0 2,1-2,-1 0,0 2,4-4,-4 6,0 0,1 1,0 0,0 0,0 0,0 0,1 1,-1-1,0 0,1 2,-1-1,2 0,-1 0,-1 1,1-1,0 1,0 0,1 0,-2 1,2-1,-1 1,68 2,3 0,-69-2,-1-1,1 0,0 0,-1 0,1-1,-1 1,0-1,0 0,1-1,-2 0,2 0,80-46,-65 40,-1-2,0-2,-1 0,9-7,4-6,-23 21,0-2,0-1,-2 2,1-2,-1 0,1-1,-2 1,0-1,3-5,7-17,-6 11,1-1,1 1,13-17,-20 31,-1-2,0 2,0-2,-1 1,0-2,0 2,0-1,-2 0,1-1,0 2,-1-2,0-2,0-24,-1 1,-2-16,-1-2,1-587,3 376,1 229,1-1,1 1,4-4,-2 1,0-2,-2-16,-3-614,-3 322,2-845,-2 1171,1 0,-3-1,0 2,-1-1,-1 0,-5-10,-15-67,20 43,1 0,3 1,2-2,4-6,-1-53,-3-555,1 636,2 1,2-1,3-7,-2 5,0-1,-2-21,-2-586,-4 313,2 302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7-15T01:23:36.7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581 1,'-2'139,"-1"-24,9 62,12-67,-11-72,-1-1,0 28,-5 642,-3-341,4-286,0-50,-1 0,-1 1,-1-1,-2 0,-1 0,-2-1,-1 2,3-21,0 0,-1-1,0 1,-1-1,0-1,0 1,-1-1,0 0,-1 0,-6 5,-17 12,-2-1,-11 6,-35 26,15-5,3 3,2 3,2 2,0 7,51-57,0 1,1 0,0 1,1-1,0 1,1 0,0 0,0 0,1 0,1 1,0-1,0 5,1 24,1 0,6 34,-3-51,1 0,1 0,1-1,6 13,-5-14,0 1,-2 0,0 1,1 14,-4 19,-1 0,-5 20,1-16,5 50,28 38,9 63,-27-130,-3-28,-3 1,-1 44,-7 582,3-637,2-1,2 1,4 7,2 14,1 11,-3-23,-3 0,-1 0,-3 12,-5 826,5-847,1-1,2 0,5 12,2 19,3 4,-10-48,0 0,-2 1,0 19,-6 109,-1-74,8 68,12-65,-11-65,-1-1,-2 1,1 6,-2 70,-4 23,-1-35,8 72,-3-147,0-1,1 0,1-1,0 1,0-1,1 1,0-1,0 0,1-1,1 2,2 2,-1 1,-1 0,0 0,2 7,-2 1,-2 0,0 1,-2-1,0 1,0 19,-7 114,1-58,2 580,3-649,1-1,1 0,5 20,-2-18,-2 1,-1-1,-2 4,-2 181,0-183</inkml:trace>
  <inkml:trace contextRef="#ctx0" brushRef="#br0" timeOffset="8302.054">1298 1681,'-63'-65,"-40"-57,24 26,69 86,0 1,0-1,-1 2,0 0,0 0,-1 1,0 0,0 1,-1 0,-33-11,-45-12,-12-5,84 27,-1 1,0 1,0 1,-1 1,1 1,-10 0,-129 5,61 0,82-2,0 0,0-2,0 0,0 0,0-2,1 0,-1-1,1 0,0-1,0-1,-7-4,-7-3,4 1</inkml:trace>
  <inkml:trace contextRef="#ctx0" brushRef="#br0" timeOffset="14610.588">331 966,'0'3,"0"-1,0 1,-1 0,1-1,-1 1,1-1,-1 1,0-1,0 1,0-1,-1 0,1 1,0-1,-1 0,1 0,-1 0,0 0,0 0,0 0,0 0,0-1,0 1,0-1,-1 0,-1 1,-8 4,0-2,0 1,-1-2,0 0,-2 0,4-1,0 1,0 0,1 0,-1 1,-6 3,-23 11,31-15,0 1,-1 0,1 1,1 0,-1 0,-2 3,9-6,1-1,-1 1,1-1,-1 1,1-1,0 1,0 0,0 0,0-1,0 1,0 0,0 0,1 0,-1 0,1 0,-1 0,1 0,0 0,0 0,0 0,0 0,0 0,0 1,1-1,-1 0,1 0,-1 0,1 0,0-1,0 1,0 2,70 107,-59-92,0 0,1-1,4 3,-4-5,-1 0,-1 1,7 13,-8-10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37025" y="0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AECD4-B7D4-4A78-8F10-582E5E1D1B9F}" type="datetimeFigureOut">
              <a:rPr lang="en-US" smtClean="0"/>
              <a:pPr/>
              <a:t>7/25/2018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4125" y="719138"/>
            <a:ext cx="4794250" cy="3595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0250" y="4554538"/>
            <a:ext cx="5842000" cy="4314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07488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37025" y="9107488"/>
            <a:ext cx="316388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1587B-8E3E-4BA5-9AEB-812BC21FFB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93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1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445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25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08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20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56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61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303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0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330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8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3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6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812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97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641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1587B-8E3E-4BA5-9AEB-812BC21FFB0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4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3000" y="6400800"/>
            <a:ext cx="3962400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206629"/>
            <a:ext cx="8077200" cy="1470025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5000" b="0" i="0" kern="120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lvl="0" algn="l"/>
            <a:r>
              <a:rPr lang="en-US" dirty="0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507468"/>
            <a:ext cx="6400800" cy="369332"/>
          </a:xfrm>
          <a:solidFill>
            <a:schemeClr val="tx1"/>
          </a:solidFill>
          <a:effectLst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i="1" dirty="0">
                <a:solidFill>
                  <a:srgbClr val="FFFFFF"/>
                </a:solidFill>
              </a:defRPr>
            </a:lvl1pPr>
          </a:lstStyle>
          <a:p>
            <a:pPr marL="0" lvl="0"/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657600"/>
            <a:ext cx="7696200" cy="45720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FontTx/>
              <a:buNone/>
              <a:defRPr lang="en-US" sz="2800" b="0" i="0" dirty="0">
                <a:solidFill>
                  <a:schemeClr val="accent4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pic>
        <p:nvPicPr>
          <p:cNvPr id="8" name="Picture 7" descr="OriginO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1482834" cy="152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59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533400" y="2590800"/>
            <a:ext cx="8077200" cy="32004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752600"/>
            <a:ext cx="8001000" cy="685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400" b="0" i="0" kern="1200" baseline="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54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>
                <a:latin typeface="Trebuchet MS"/>
                <a:cs typeface="Trebuchet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752600"/>
            <a:ext cx="39624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33400" y="2348552"/>
            <a:ext cx="3810000" cy="34426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7"/>
          </p:nvPr>
        </p:nvSpPr>
        <p:spPr>
          <a:xfrm>
            <a:off x="4648200" y="1752600"/>
            <a:ext cx="4191000" cy="4038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 txBox="1">
            <a:spLocks/>
          </p:cNvSpPr>
          <p:nvPr userDrawn="1"/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20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752600"/>
            <a:ext cx="39624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33400" y="2348552"/>
            <a:ext cx="3810000" cy="14614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4038600"/>
            <a:ext cx="39624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533400" y="4637962"/>
            <a:ext cx="3810000" cy="1231711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7"/>
          </p:nvPr>
        </p:nvSpPr>
        <p:spPr>
          <a:xfrm>
            <a:off x="4648200" y="1752600"/>
            <a:ext cx="41910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/>
          <p:cNvSpPr txBox="1">
            <a:spLocks/>
          </p:cNvSpPr>
          <p:nvPr userDrawn="1"/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63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Smart 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752600"/>
            <a:ext cx="8001000" cy="685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400" b="0" i="0" kern="1200" baseline="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SMART ART TITLE</a:t>
            </a:r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5"/>
          </p:nvPr>
        </p:nvSpPr>
        <p:spPr>
          <a:xfrm>
            <a:off x="533400" y="2616200"/>
            <a:ext cx="8077200" cy="3098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70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752600"/>
            <a:ext cx="39624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33400" y="2293960"/>
            <a:ext cx="3962400" cy="34210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7"/>
          </p:nvPr>
        </p:nvSpPr>
        <p:spPr>
          <a:xfrm>
            <a:off x="4648200" y="1752600"/>
            <a:ext cx="4038600" cy="39624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3"/>
          <p:cNvSpPr txBox="1">
            <a:spLocks/>
          </p:cNvSpPr>
          <p:nvPr userDrawn="1"/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7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752600"/>
            <a:ext cx="39624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33400" y="2286000"/>
            <a:ext cx="3962400" cy="1600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4014719"/>
            <a:ext cx="39624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7"/>
          </p:nvPr>
        </p:nvSpPr>
        <p:spPr>
          <a:xfrm>
            <a:off x="4648200" y="1752600"/>
            <a:ext cx="4038600" cy="41148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33400" y="4572000"/>
            <a:ext cx="3962400" cy="1295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/>
          <p:cNvSpPr txBox="1">
            <a:spLocks/>
          </p:cNvSpPr>
          <p:nvPr userDrawn="1"/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63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- Say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spcBef>
                <a:spcPct val="20000"/>
              </a:spcBef>
              <a:buFont typeface="Arial" pitchFamily="34" charset="0"/>
              <a:buNone/>
            </a:pP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257300" y="2667000"/>
            <a:ext cx="6553200" cy="147478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68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4038600"/>
            <a:ext cx="7086600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sz="240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Last message here :)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pic>
        <p:nvPicPr>
          <p:cNvPr id="15" name="Picture 14" descr="OriginOn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41324"/>
            <a:ext cx="1869966" cy="19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4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5762625" y="533400"/>
            <a:ext cx="2771775" cy="96678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YOUR LOGO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2601"/>
            <a:ext cx="8077200" cy="2133600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US" sz="5000" b="0" i="0" kern="1200" dirty="0">
                <a:solidFill>
                  <a:schemeClr val="accent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lvl="0" algn="l"/>
            <a:r>
              <a:rPr lang="en-US" dirty="0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812268"/>
            <a:ext cx="6400800" cy="369332"/>
          </a:xfrm>
          <a:solidFill>
            <a:schemeClr val="tx1"/>
          </a:solidFill>
          <a:effectLst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i="1" dirty="0">
                <a:solidFill>
                  <a:srgbClr val="FFFFFF"/>
                </a:solidFill>
              </a:defRPr>
            </a:lvl1pPr>
          </a:lstStyle>
          <a:p>
            <a:pPr marL="0" lvl="0"/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038600"/>
            <a:ext cx="7696200" cy="45720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FontTx/>
              <a:buNone/>
              <a:defRPr lang="en-US" sz="2800" b="0" i="0" dirty="0">
                <a:solidFill>
                  <a:schemeClr val="accent4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10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752600"/>
            <a:ext cx="81534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33400" y="2389496"/>
            <a:ext cx="8153400" cy="3706504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1143000" y="6400800"/>
            <a:ext cx="3962400" cy="246221"/>
          </a:xfrm>
        </p:spPr>
        <p:txBody>
          <a:bodyPr/>
          <a:lstStyle/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05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752600"/>
            <a:ext cx="37338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33400" y="2389496"/>
            <a:ext cx="3733800" cy="3706504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53000" y="2389496"/>
            <a:ext cx="3733800" cy="3706504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953000" y="1752600"/>
            <a:ext cx="37338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1143000" y="6400800"/>
            <a:ext cx="3962400" cy="246221"/>
          </a:xfrm>
        </p:spPr>
        <p:txBody>
          <a:bodyPr/>
          <a:lstStyle/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4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- 4 text box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2743200"/>
            <a:ext cx="37338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33400" y="3200400"/>
            <a:ext cx="3733800" cy="990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53000" y="3200400"/>
            <a:ext cx="3733800" cy="990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953000" y="2743200"/>
            <a:ext cx="37338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33400" y="1749188"/>
            <a:ext cx="8153400" cy="685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3400" y="4495799"/>
            <a:ext cx="37338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33400" y="4953001"/>
            <a:ext cx="3733800" cy="990603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953000" y="4953001"/>
            <a:ext cx="3733800" cy="990603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53000" y="4495799"/>
            <a:ext cx="37338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/>
          <p:cNvSpPr txBox="1">
            <a:spLocks/>
          </p:cNvSpPr>
          <p:nvPr userDrawn="1"/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53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9600" y="1498600"/>
            <a:ext cx="7924800" cy="4292600"/>
          </a:xfrm>
          <a:solidFill>
            <a:srgbClr val="FFF2DA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4876800"/>
            <a:ext cx="4343400" cy="457200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lang="en-US" sz="1800" b="0" i="0" kern="1200" dirty="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2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 b="0" i="0">
                <a:latin typeface="Trebuchet MS"/>
                <a:cs typeface="Trebuchet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48200" y="1752600"/>
            <a:ext cx="3962400" cy="533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48200" y="2286000"/>
            <a:ext cx="3962400" cy="3505200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z="1800" dirty="0" smtClean="0"/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600" y="1752600"/>
            <a:ext cx="3733800" cy="4044509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3"/>
          <p:cNvSpPr txBox="1">
            <a:spLocks/>
          </p:cNvSpPr>
          <p:nvPr userDrawn="1"/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27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8"/>
          </p:nvPr>
        </p:nvSpPr>
        <p:spPr>
          <a:xfrm>
            <a:off x="609600" y="2438400"/>
            <a:ext cx="8077200" cy="2590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752600"/>
            <a:ext cx="37338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400" b="0" i="0" kern="1200" baseline="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TABLE TITLE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5181600"/>
            <a:ext cx="815340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Caption or description</a:t>
            </a:r>
          </a:p>
          <a:p>
            <a:pPr lvl="0"/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84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477000" y="2209800"/>
            <a:ext cx="2133600" cy="1524000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" y="2209800"/>
            <a:ext cx="2133600" cy="1524000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3400" y="274637"/>
            <a:ext cx="8153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038600"/>
            <a:ext cx="2438400" cy="457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76800"/>
            <a:ext cx="2438400" cy="914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33400" y="1600202"/>
            <a:ext cx="8153400" cy="4606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581400" y="2216624"/>
            <a:ext cx="2133600" cy="1524000"/>
          </a:xfr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4495800"/>
            <a:ext cx="2438400" cy="381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[ Title ]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4038600"/>
            <a:ext cx="2438400" cy="457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581400" y="4876800"/>
            <a:ext cx="2438400" cy="914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3581400" y="4495800"/>
            <a:ext cx="2438400" cy="381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[ Title ]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6477000" y="4038600"/>
            <a:ext cx="2438400" cy="457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6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6477000" y="4876800"/>
            <a:ext cx="2438400" cy="914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6477000" y="4495800"/>
            <a:ext cx="2438400" cy="381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6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[ Title ]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>
              <a:defRPr lang="en-US" smtClean="0"/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3"/>
          <p:cNvSpPr txBox="1">
            <a:spLocks/>
          </p:cNvSpPr>
          <p:nvPr userDrawn="1"/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9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274637"/>
            <a:ext cx="815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00201"/>
            <a:ext cx="8153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FontTx/>
              <a:buNone/>
            </a:pPr>
            <a:r>
              <a:rPr lang="en-US" dirty="0"/>
              <a:t>Click to edit Master text styles</a:t>
            </a:r>
          </a:p>
          <a:p>
            <a:pPr marL="457200" lvl="1" indent="0">
              <a:buFontTx/>
              <a:buNone/>
            </a:pPr>
            <a:r>
              <a:rPr lang="en-US" dirty="0"/>
              <a:t>Second level</a:t>
            </a:r>
          </a:p>
          <a:p>
            <a:pPr marL="914400" lvl="2" indent="0">
              <a:buFontTx/>
              <a:buNone/>
            </a:pPr>
            <a:r>
              <a:rPr lang="en-US" dirty="0"/>
              <a:t>Third level</a:t>
            </a:r>
          </a:p>
          <a:p>
            <a:pPr marL="1371600" lvl="3" indent="0">
              <a:buFontTx/>
              <a:buNone/>
            </a:pPr>
            <a:r>
              <a:rPr lang="en-US" dirty="0"/>
              <a:t>Fourth level</a:t>
            </a:r>
          </a:p>
          <a:p>
            <a:pPr marL="1828800" lvl="4" indent="0">
              <a:buFontTx/>
              <a:buNone/>
            </a:pPr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27340"/>
            <a:ext cx="685800" cy="365125"/>
          </a:xfrm>
          <a:prstGeom prst="roundRect">
            <a:avLst/>
          </a:prstGeom>
          <a:noFill/>
          <a:ln>
            <a:noFill/>
          </a:ln>
          <a:effectLst/>
        </p:spPr>
        <p:txBody>
          <a:bodyPr rtlCol="0" anchor="ctr"/>
          <a:lstStyle>
            <a:lvl1pPr algn="ctr">
              <a:defRPr lang="en-US" spc="300" smtClean="0">
                <a:solidFill>
                  <a:schemeClr val="bg1"/>
                </a:solidFill>
                <a:latin typeface="Bebas Neue" pitchFamily="34" charset="0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whitesymbol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173952"/>
            <a:ext cx="607848" cy="60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6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60" r:id="rId4"/>
    <p:sldLayoutId id="2147483661" r:id="rId5"/>
    <p:sldLayoutId id="2147483671" r:id="rId6"/>
    <p:sldLayoutId id="2147483672" r:id="rId7"/>
    <p:sldLayoutId id="2147483667" r:id="rId8"/>
    <p:sldLayoutId id="2147483666" r:id="rId9"/>
    <p:sldLayoutId id="2147483673" r:id="rId10"/>
    <p:sldLayoutId id="2147483662" r:id="rId11"/>
    <p:sldLayoutId id="2147483664" r:id="rId12"/>
    <p:sldLayoutId id="2147483670" r:id="rId13"/>
    <p:sldLayoutId id="2147483665" r:id="rId14"/>
    <p:sldLayoutId id="2147483663" r:id="rId15"/>
    <p:sldLayoutId id="2147483668" r:id="rId16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lang="en-US" sz="3800" b="0" i="0" kern="1200">
          <a:solidFill>
            <a:schemeClr val="accent1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US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7.png"/><Relationship Id="rId7" Type="http://schemas.openxmlformats.org/officeDocument/2006/relationships/customXml" Target="../ink/ink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customXml" Target="../ink/ink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customXml" Target="../ink/ink1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customXml" Target="../ink/ink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emf"/><Relationship Id="rId5" Type="http://schemas.openxmlformats.org/officeDocument/2006/relationships/customXml" Target="../ink/ink11.xml"/><Relationship Id="rId10" Type="http://schemas.openxmlformats.org/officeDocument/2006/relationships/image" Target="../media/image37.emf"/><Relationship Id="rId4" Type="http://schemas.openxmlformats.org/officeDocument/2006/relationships/image" Target="../media/image32.png"/><Relationship Id="rId9" Type="http://schemas.openxmlformats.org/officeDocument/2006/relationships/customXml" Target="../ink/ink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ustomXml" Target="../ink/ink5.xml"/><Relationship Id="rId1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customXml" Target="../ink/ink2.xml"/><Relationship Id="rId12" Type="http://schemas.openxmlformats.org/officeDocument/2006/relationships/image" Target="../media/image21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customXml" Target="../ink/ink3.xml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2646848"/>
            <a:ext cx="8719120" cy="2006288"/>
          </a:xfrm>
        </p:spPr>
        <p:txBody>
          <a:bodyPr/>
          <a:lstStyle/>
          <a:p>
            <a:pPr algn="ctr"/>
            <a:r>
              <a:rPr lang="en-US" sz="4400" dirty="0"/>
              <a:t>Fire Engineering for </a:t>
            </a:r>
            <a:r>
              <a:rPr lang="en-US" sz="4400" dirty="0" err="1"/>
              <a:t>KiwiBuild</a:t>
            </a:r>
            <a:br>
              <a:rPr lang="en-US" sz="4400" dirty="0"/>
            </a:br>
            <a:r>
              <a:rPr lang="zh-CN" altLang="en-US" sz="4400" dirty="0">
                <a:solidFill>
                  <a:schemeClr val="tx1"/>
                </a:solidFill>
                <a:latin typeface="Trebuchet MS"/>
                <a:cs typeface="Trebuchet MS"/>
              </a:rPr>
              <a:t>防火工程</a:t>
            </a:r>
            <a:r>
              <a:rPr lang="zh-CN" altLang="en-US" sz="4400" dirty="0">
                <a:solidFill>
                  <a:schemeClr val="tx1"/>
                </a:solidFill>
              </a:rPr>
              <a:t>服务于</a:t>
            </a:r>
            <a:r>
              <a:rPr lang="en-NZ" altLang="zh-CN" sz="4400" dirty="0" err="1">
                <a:solidFill>
                  <a:schemeClr val="tx1"/>
                </a:solidFill>
              </a:rPr>
              <a:t>KiwiBuild</a:t>
            </a:r>
            <a:endParaRPr lang="en-US" sz="4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23900" y="4876800"/>
            <a:ext cx="7696200" cy="10724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/>
                <a:cs typeface="Calibri"/>
              </a:rPr>
              <a:t>High Quality Low Cost Homes</a:t>
            </a: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Calibri"/>
                <a:cs typeface="Calibri"/>
              </a:rPr>
              <a:t>低成本高质量的建筑</a:t>
            </a:r>
            <a:endParaRPr lang="en-NZ" altLang="zh-CN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pic>
        <p:nvPicPr>
          <p:cNvPr id="10" name="Picture 9" descr="OriginOn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17" y="410267"/>
            <a:ext cx="1869966" cy="1925676"/>
          </a:xfrm>
          <a:prstGeom prst="rect">
            <a:avLst/>
          </a:prstGeom>
        </p:spPr>
      </p:pic>
      <p:pic>
        <p:nvPicPr>
          <p:cNvPr id="6" name="Motivational Upbeat - AShamaluevMusic">
            <a:hlinkClick r:id="" action="ppaction://media"/>
            <a:extLst>
              <a:ext uri="{FF2B5EF4-FFF2-40B4-BE49-F238E27FC236}">
                <a16:creationId xmlns:a16="http://schemas.microsoft.com/office/drawing/2014/main" id="{00FBBF2F-8F8E-42B2-A8B0-29BDD6008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41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5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17476" y="1382900"/>
            <a:ext cx="3174504" cy="8101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Fire Fighter Access</a:t>
            </a:r>
          </a:p>
          <a:p>
            <a:r>
              <a:rPr lang="zh-CN" altLang="en-US" dirty="0">
                <a:solidFill>
                  <a:schemeClr val="tx1"/>
                </a:solidFill>
                <a:latin typeface="Trebuchet MS"/>
                <a:cs typeface="Trebuchet MS"/>
              </a:rPr>
              <a:t>消防车最短的通道</a:t>
            </a:r>
            <a:endParaRPr lang="en-US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3419FF4-1BA9-4E4D-9A92-5B98C1413929}"/>
              </a:ext>
            </a:extLst>
          </p:cNvPr>
          <p:cNvSpPr txBox="1">
            <a:spLocks/>
          </p:cNvSpPr>
          <p:nvPr/>
        </p:nvSpPr>
        <p:spPr>
          <a:xfrm>
            <a:off x="5454343" y="1382900"/>
            <a:ext cx="2814464" cy="893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Water supply</a:t>
            </a:r>
          </a:p>
          <a:p>
            <a:r>
              <a:rPr lang="zh-CN" altLang="en-US" dirty="0">
                <a:solidFill>
                  <a:schemeClr val="tx1"/>
                </a:solidFill>
              </a:rPr>
              <a:t>有效水源</a:t>
            </a:r>
            <a:endParaRPr lang="en-NZ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5562F-951B-4A74-8CEC-D65C2022A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58" r="23045"/>
          <a:stretch/>
        </p:blipFill>
        <p:spPr>
          <a:xfrm>
            <a:off x="323528" y="2193007"/>
            <a:ext cx="3962400" cy="3324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7733F2-9A88-464D-8E01-9670000D70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51" r="11865"/>
          <a:stretch/>
        </p:blipFill>
        <p:spPr>
          <a:xfrm>
            <a:off x="4858072" y="2193007"/>
            <a:ext cx="3828728" cy="33242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50923E5-34F7-4F39-861D-83B943A01CC1}"/>
              </a:ext>
            </a:extLst>
          </p:cNvPr>
          <p:cNvSpPr txBox="1">
            <a:spLocks/>
          </p:cNvSpPr>
          <p:nvPr/>
        </p:nvSpPr>
        <p:spPr>
          <a:xfrm>
            <a:off x="495300" y="239899"/>
            <a:ext cx="815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800" b="0" i="0" kern="1200">
                <a:solidFill>
                  <a:schemeClr val="accent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NZ" dirty="0"/>
              <a:t>BASIC PRINCIPLES </a:t>
            </a:r>
            <a:r>
              <a:rPr lang="zh-TW" altLang="en-US" dirty="0">
                <a:solidFill>
                  <a:srgbClr val="000000"/>
                </a:solidFill>
              </a:rPr>
              <a:t>基本原则</a:t>
            </a:r>
          </a:p>
        </p:txBody>
      </p:sp>
    </p:spTree>
    <p:extLst>
      <p:ext uri="{BB962C8B-B14F-4D97-AF65-F5344CB8AC3E}">
        <p14:creationId xmlns:p14="http://schemas.microsoft.com/office/powerpoint/2010/main" val="3280654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7"/>
            <a:ext cx="8153400" cy="155973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rebuchet MS"/>
                <a:cs typeface="Trebuchet MS"/>
              </a:rPr>
              <a:t>EXPENSIVE DESIGNS TO AVOID</a:t>
            </a:r>
            <a:br>
              <a:rPr lang="en-US" dirty="0">
                <a:latin typeface="Trebuchet MS"/>
                <a:cs typeface="Trebuchet MS"/>
              </a:rPr>
            </a:br>
            <a:r>
              <a:rPr lang="zh-CN" altLang="en-US" sz="4000" dirty="0">
                <a:solidFill>
                  <a:schemeClr val="tx1"/>
                </a:solidFill>
              </a:rPr>
              <a:t>避免采用昂贵的设计</a:t>
            </a:r>
            <a:br>
              <a:rPr lang="en-US" sz="4000" dirty="0">
                <a:solidFill>
                  <a:srgbClr val="F26122"/>
                </a:solidFill>
              </a:rPr>
            </a:b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92782" y="1492038"/>
            <a:ext cx="4038600" cy="7661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Down long narrow driveway</a:t>
            </a:r>
          </a:p>
          <a:p>
            <a:r>
              <a:rPr lang="zh-CN" altLang="en-US" dirty="0">
                <a:solidFill>
                  <a:schemeClr val="tx1"/>
                </a:solidFill>
                <a:latin typeface="Trebuchet MS"/>
                <a:cs typeface="Trebuchet MS"/>
              </a:rPr>
              <a:t>长而狭窄的车道</a:t>
            </a:r>
            <a:endParaRPr lang="en-US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3419FF4-1BA9-4E4D-9A92-5B98C1413929}"/>
              </a:ext>
            </a:extLst>
          </p:cNvPr>
          <p:cNvSpPr txBox="1">
            <a:spLocks/>
          </p:cNvSpPr>
          <p:nvPr/>
        </p:nvSpPr>
        <p:spPr>
          <a:xfrm>
            <a:off x="5011173" y="1492038"/>
            <a:ext cx="3672407" cy="7661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Cantilever lower roofs</a:t>
            </a:r>
          </a:p>
          <a:p>
            <a:r>
              <a:rPr lang="zh-CN" altLang="en-US" dirty="0">
                <a:solidFill>
                  <a:schemeClr val="tx1"/>
                </a:solidFill>
              </a:rPr>
              <a:t>悬臂式低屋顶</a:t>
            </a:r>
            <a:endParaRPr lang="en-NZ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5B9BE-9C97-4436-B6E5-97741A190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348761"/>
            <a:ext cx="1976538" cy="36495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76A31F9-83CA-462D-82F7-E1436DE90709}"/>
                  </a:ext>
                </a:extLst>
              </p14:cNvPr>
              <p14:cNvContentPartPr/>
              <p14:nvPr/>
            </p14:nvContentPartPr>
            <p14:xfrm>
              <a:off x="1403648" y="2348760"/>
              <a:ext cx="1659961" cy="353764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76A31F9-83CA-462D-82F7-E1436DE907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4648" y="2339760"/>
                <a:ext cx="1677601" cy="355528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43E1518-2F41-4D79-9ED4-8003E571A7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96" r="5264" b="7742"/>
          <a:stretch/>
        </p:blipFill>
        <p:spPr>
          <a:xfrm>
            <a:off x="5101308" y="2371110"/>
            <a:ext cx="2993223" cy="36501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1F0DEA8-FDEC-4768-AB9F-E38FF9DE359A}"/>
                  </a:ext>
                </a:extLst>
              </p14:cNvPr>
              <p14:cNvContentPartPr/>
              <p14:nvPr/>
            </p14:nvContentPartPr>
            <p14:xfrm>
              <a:off x="6229825" y="2561273"/>
              <a:ext cx="467280" cy="3424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1F0DEA8-FDEC-4768-AB9F-E38FF9DE359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20825" y="2552272"/>
                <a:ext cx="484920" cy="34423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8916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rebuchet MS"/>
                <a:cs typeface="Trebuchet MS"/>
              </a:rPr>
              <a:t>EXPENSIVE DESIGNS TO AVOID</a:t>
            </a:r>
            <a:br>
              <a:rPr lang="en-US" dirty="0">
                <a:latin typeface="Trebuchet MS"/>
                <a:cs typeface="Trebuchet MS"/>
              </a:rPr>
            </a:br>
            <a:r>
              <a:rPr lang="zh-CN" altLang="en-US" sz="3600" dirty="0">
                <a:solidFill>
                  <a:schemeClr val="tx1"/>
                </a:solidFill>
              </a:rPr>
              <a:t>避免采用昂贵的设计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33400" y="1417638"/>
            <a:ext cx="4038600" cy="7748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Cantilever IT walls</a:t>
            </a:r>
          </a:p>
          <a:p>
            <a:r>
              <a:rPr lang="zh-TW" altLang="en-US" dirty="0">
                <a:solidFill>
                  <a:schemeClr val="tx1"/>
                </a:solidFill>
              </a:rPr>
              <a:t>悬臂式</a:t>
            </a:r>
            <a:r>
              <a:rPr lang="zh-CN" altLang="en-US" dirty="0">
                <a:solidFill>
                  <a:schemeClr val="tx1"/>
                </a:solidFill>
              </a:rPr>
              <a:t>中间</a:t>
            </a:r>
            <a:r>
              <a:rPr lang="zh-TW" altLang="en-US" dirty="0">
                <a:solidFill>
                  <a:schemeClr val="tx1"/>
                </a:solidFill>
              </a:rPr>
              <a:t>墙</a:t>
            </a:r>
          </a:p>
          <a:p>
            <a:endParaRPr lang="en-US" dirty="0"/>
          </a:p>
          <a:p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3419FF4-1BA9-4E4D-9A92-5B98C1413929}"/>
              </a:ext>
            </a:extLst>
          </p:cNvPr>
          <p:cNvSpPr txBox="1">
            <a:spLocks/>
          </p:cNvSpPr>
          <p:nvPr/>
        </p:nvSpPr>
        <p:spPr>
          <a:xfrm>
            <a:off x="4788023" y="1417637"/>
            <a:ext cx="4176463" cy="7748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End wall post fire stability</a:t>
            </a:r>
          </a:p>
          <a:p>
            <a:r>
              <a:rPr lang="zh-CN" altLang="en-US" dirty="0">
                <a:solidFill>
                  <a:schemeClr val="tx1"/>
                </a:solidFill>
              </a:rPr>
              <a:t>尽端墙火后的稳定性</a:t>
            </a:r>
            <a:endParaRPr lang="en-NZ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C1FD0-4807-4721-998D-56AF3745B6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9" r="21438"/>
          <a:stretch/>
        </p:blipFill>
        <p:spPr>
          <a:xfrm>
            <a:off x="4788023" y="2192524"/>
            <a:ext cx="4176463" cy="354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C5FD6B-E680-489C-B464-833E967B8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60" r="22276" b="14770"/>
          <a:stretch/>
        </p:blipFill>
        <p:spPr>
          <a:xfrm>
            <a:off x="323527" y="2192524"/>
            <a:ext cx="4021959" cy="35468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883461-1238-4ADB-B0FE-285AD9AED38B}"/>
                  </a:ext>
                </a:extLst>
              </p14:cNvPr>
              <p14:cNvContentPartPr/>
              <p14:nvPr/>
            </p14:nvContentPartPr>
            <p14:xfrm>
              <a:off x="2185585" y="3435526"/>
              <a:ext cx="276840" cy="882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883461-1238-4ADB-B0FE-285AD9AED3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1585" y="3327886"/>
                <a:ext cx="384480" cy="109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083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1707"/>
            <a:ext cx="8153400" cy="88593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rebuchet MS"/>
                <a:cs typeface="Trebuchet MS"/>
              </a:rPr>
              <a:t>EXPENSIVE DESIGNS TO AVOID</a:t>
            </a:r>
            <a:br>
              <a:rPr lang="en-US" dirty="0">
                <a:latin typeface="Trebuchet MS"/>
                <a:cs typeface="Trebuchet MS"/>
              </a:rPr>
            </a:br>
            <a:r>
              <a:rPr lang="zh-CN" altLang="en-US" sz="3600" dirty="0">
                <a:solidFill>
                  <a:schemeClr val="tx1"/>
                </a:solidFill>
              </a:rPr>
              <a:t>避免采用昂贵的设计</a:t>
            </a:r>
            <a:br>
              <a:rPr lang="en-US" dirty="0">
                <a:latin typeface="Trebuchet MS"/>
                <a:cs typeface="Trebuchet MS"/>
              </a:rPr>
            </a:b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71500" y="1526035"/>
            <a:ext cx="8248972" cy="606821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Trebuchet MS"/>
                <a:cs typeface="Trebuchet MS"/>
              </a:rPr>
              <a:t>Put all plumbing on firewall </a:t>
            </a:r>
            <a:r>
              <a:rPr lang="zh-CN" altLang="en-US" dirty="0">
                <a:solidFill>
                  <a:schemeClr val="tx1"/>
                </a:solidFill>
              </a:rPr>
              <a:t>将所有卫生洁具管道放到防火墙上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3419FF4-1BA9-4E4D-9A92-5B98C1413929}"/>
              </a:ext>
            </a:extLst>
          </p:cNvPr>
          <p:cNvSpPr txBox="1">
            <a:spLocks/>
          </p:cNvSpPr>
          <p:nvPr/>
        </p:nvSpPr>
        <p:spPr>
          <a:xfrm>
            <a:off x="492490" y="5602760"/>
            <a:ext cx="2461757" cy="520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Expensive </a:t>
            </a:r>
            <a:r>
              <a:rPr lang="zh-CN" altLang="en-US" dirty="0">
                <a:solidFill>
                  <a:schemeClr val="tx1"/>
                </a:solidFill>
              </a:rPr>
              <a:t>昂贵</a:t>
            </a:r>
            <a:endParaRPr lang="en-NZ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44264-3BDF-4AB1-A7FD-AFA7C5A4C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328973"/>
            <a:ext cx="3096344" cy="3096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74C5B-A231-432F-B6F5-23F5FD81F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308" y="2299867"/>
            <a:ext cx="3096344" cy="32714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AB89C79-34DD-4131-A999-96BAE9426847}"/>
                  </a:ext>
                </a:extLst>
              </p14:cNvPr>
              <p14:cNvContentPartPr/>
              <p14:nvPr/>
            </p14:nvContentPartPr>
            <p14:xfrm>
              <a:off x="822265" y="2543648"/>
              <a:ext cx="2268360" cy="2809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AB89C79-34DD-4131-A999-96BAE94268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8265" y="2435648"/>
                <a:ext cx="2376000" cy="30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4DBB178-9813-4DDF-BEEC-D12226812873}"/>
                  </a:ext>
                </a:extLst>
              </p14:cNvPr>
              <p14:cNvContentPartPr/>
              <p14:nvPr/>
            </p14:nvContentPartPr>
            <p14:xfrm>
              <a:off x="692665" y="2571368"/>
              <a:ext cx="69120" cy="2832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DBB178-9813-4DDF-BEEC-D122268128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8945" y="2463354"/>
                <a:ext cx="176202" cy="3047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0A8D52-D74E-4FE4-8292-340B283664C8}"/>
                  </a:ext>
                </a:extLst>
              </p14:cNvPr>
              <p14:cNvContentPartPr/>
              <p14:nvPr/>
            </p14:nvContentPartPr>
            <p14:xfrm>
              <a:off x="5331625" y="2249528"/>
              <a:ext cx="41400" cy="3411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0A8D52-D74E-4FE4-8292-340B283664C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77625" y="2141528"/>
                <a:ext cx="149040" cy="36273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65FD5D8-A772-402E-B795-6AB99FA139E0}"/>
              </a:ext>
            </a:extLst>
          </p:cNvPr>
          <p:cNvSpPr txBox="1">
            <a:spLocks/>
          </p:cNvSpPr>
          <p:nvPr/>
        </p:nvSpPr>
        <p:spPr>
          <a:xfrm>
            <a:off x="5105400" y="5603601"/>
            <a:ext cx="2915406" cy="5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Smarter </a:t>
            </a:r>
            <a:r>
              <a:rPr lang="zh-CN" altLang="en-US" dirty="0">
                <a:solidFill>
                  <a:schemeClr val="tx1"/>
                </a:solidFill>
              </a:rPr>
              <a:t>更智能</a:t>
            </a:r>
            <a:endParaRPr lang="en-N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3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7768"/>
            <a:ext cx="8153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DESIGN IT RIGHT – BUILD IT RIGHT</a:t>
            </a:r>
            <a:br>
              <a:rPr lang="en-US" dirty="0"/>
            </a:br>
            <a:r>
              <a:rPr lang="zh-CN" altLang="en-US" dirty="0">
                <a:solidFill>
                  <a:schemeClr val="tx1"/>
                </a:solidFill>
              </a:rPr>
              <a:t>合理设计 </a:t>
            </a:r>
            <a:r>
              <a:rPr lang="en-US" altLang="zh-CN" dirty="0">
                <a:solidFill>
                  <a:schemeClr val="tx1"/>
                </a:solidFill>
              </a:rPr>
              <a:t>– </a:t>
            </a:r>
            <a:r>
              <a:rPr lang="zh-CN" altLang="en-US" dirty="0">
                <a:solidFill>
                  <a:schemeClr val="tx1"/>
                </a:solidFill>
              </a:rPr>
              <a:t>合理施工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1419136"/>
            <a:ext cx="4038600" cy="92974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Trebuchet MS"/>
                <a:cs typeface="Trebuchet MS"/>
              </a:rPr>
              <a:t>Early Communication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/>
                </a:solidFill>
                <a:latin typeface="Trebuchet MS"/>
                <a:cs typeface="Trebuchet MS"/>
              </a:rPr>
              <a:t>提前交流</a:t>
            </a:r>
            <a:endParaRPr lang="en-US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3419FF4-1BA9-4E4D-9A92-5B98C1413929}"/>
              </a:ext>
            </a:extLst>
          </p:cNvPr>
          <p:cNvSpPr txBox="1">
            <a:spLocks/>
          </p:cNvSpPr>
          <p:nvPr/>
        </p:nvSpPr>
        <p:spPr>
          <a:xfrm>
            <a:off x="4665726" y="1484784"/>
            <a:ext cx="4176463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Regular Communication</a:t>
            </a:r>
          </a:p>
          <a:p>
            <a:pPr>
              <a:spcAft>
                <a:spcPts val="600"/>
              </a:spcAft>
            </a:pPr>
            <a:r>
              <a:rPr lang="zh-CN" altLang="en-US" dirty="0">
                <a:solidFill>
                  <a:schemeClr val="tx1"/>
                </a:solidFill>
              </a:rPr>
              <a:t>定期沟通</a:t>
            </a:r>
            <a:r>
              <a:rPr lang="en-NZ" dirty="0"/>
              <a:t>                  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9E485-E2A0-4803-8383-6A97C7373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1" t="8634" r="5982"/>
          <a:stretch/>
        </p:blipFill>
        <p:spPr>
          <a:xfrm>
            <a:off x="395536" y="2348880"/>
            <a:ext cx="3962400" cy="3644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1BD96-D279-45C7-9455-F222BD99B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416" y="2348879"/>
            <a:ext cx="4603080" cy="32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73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DESIGN IT RIGHT – BUILD IT RIGHT</a:t>
            </a:r>
            <a:br>
              <a:rPr lang="en-US" dirty="0"/>
            </a:br>
            <a:r>
              <a:rPr lang="zh-CN" altLang="en-US" dirty="0">
                <a:solidFill>
                  <a:schemeClr val="tx1"/>
                </a:solidFill>
              </a:rPr>
              <a:t>合理设计 </a:t>
            </a:r>
            <a:r>
              <a:rPr lang="en-US" altLang="zh-CN" dirty="0">
                <a:solidFill>
                  <a:schemeClr val="tx1"/>
                </a:solidFill>
              </a:rPr>
              <a:t>- </a:t>
            </a:r>
            <a:r>
              <a:rPr lang="zh-CN" altLang="en-US" dirty="0">
                <a:solidFill>
                  <a:schemeClr val="tx1"/>
                </a:solidFill>
              </a:rPr>
              <a:t>合理施工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33400" y="1524718"/>
            <a:ext cx="7783016" cy="68014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Trebuchet MS"/>
                <a:cs typeface="Trebuchet MS"/>
              </a:rPr>
              <a:t>Complete Building Document </a:t>
            </a:r>
            <a:r>
              <a:rPr lang="zh-CN" altLang="en-US" dirty="0">
                <a:solidFill>
                  <a:schemeClr val="tx1"/>
                </a:solidFill>
                <a:latin typeface="Trebuchet MS"/>
                <a:cs typeface="Trebuchet MS"/>
              </a:rPr>
              <a:t>完</a:t>
            </a:r>
            <a:r>
              <a:rPr lang="zh-CN" altLang="en-US" dirty="0">
                <a:solidFill>
                  <a:schemeClr val="tx1"/>
                </a:solidFill>
              </a:rPr>
              <a:t>整的建筑文件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71FA1A1-ECED-4215-950F-19235EC755BE}"/>
              </a:ext>
            </a:extLst>
          </p:cNvPr>
          <p:cNvSpPr txBox="1">
            <a:spLocks/>
          </p:cNvSpPr>
          <p:nvPr/>
        </p:nvSpPr>
        <p:spPr>
          <a:xfrm>
            <a:off x="523932" y="2520546"/>
            <a:ext cx="4768148" cy="31407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Don’t rely on the builder to guess how to design it.</a:t>
            </a:r>
          </a:p>
          <a:p>
            <a:r>
              <a:rPr lang="zh-CN" altLang="en-US" sz="2400" dirty="0">
                <a:solidFill>
                  <a:srgbClr val="F26122"/>
                </a:solidFill>
              </a:rPr>
              <a:t>      不要依赖建造者来猜测如何设计</a:t>
            </a:r>
            <a:endParaRPr lang="en-US" sz="2400" dirty="0">
              <a:solidFill>
                <a:srgbClr val="F2612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Draw all the details</a:t>
            </a:r>
          </a:p>
          <a:p>
            <a:r>
              <a:rPr lang="zh-CN" altLang="en-US" sz="2400" dirty="0">
                <a:solidFill>
                  <a:srgbClr val="F26122"/>
                </a:solidFill>
              </a:rPr>
              <a:t>      绘制所有的细节</a:t>
            </a:r>
            <a:endParaRPr lang="en-US" sz="2400" dirty="0">
              <a:solidFill>
                <a:srgbClr val="F2612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Full building services design</a:t>
            </a:r>
          </a:p>
          <a:p>
            <a:r>
              <a:rPr lang="en-US" altLang="zh-CN" sz="2400" dirty="0">
                <a:solidFill>
                  <a:srgbClr val="F26122"/>
                </a:solidFill>
              </a:rPr>
              <a:t>     </a:t>
            </a:r>
            <a:r>
              <a:rPr lang="zh-CN" altLang="en-US" sz="2400" dirty="0">
                <a:solidFill>
                  <a:srgbClr val="F26122"/>
                </a:solidFill>
              </a:rPr>
              <a:t>所有建筑专业工种的完整设计</a:t>
            </a:r>
            <a:endParaRPr lang="en-US" altLang="zh-CN" sz="2400" dirty="0">
              <a:solidFill>
                <a:srgbClr val="F2612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Passive fire design</a:t>
            </a:r>
          </a:p>
          <a:p>
            <a:r>
              <a:rPr lang="zh-CN" altLang="en-US" sz="2400" dirty="0">
                <a:solidFill>
                  <a:srgbClr val="F26122"/>
                </a:solidFill>
              </a:rPr>
              <a:t>      被动防火设计</a:t>
            </a:r>
            <a:endParaRPr lang="en-US" sz="2400" dirty="0">
              <a:solidFill>
                <a:srgbClr val="F26122"/>
              </a:solidFill>
            </a:endParaRPr>
          </a:p>
          <a:p>
            <a:endParaRPr lang="zh-CN" altLang="en-US" sz="2400" dirty="0">
              <a:solidFill>
                <a:srgbClr val="F2612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43A30-DAD5-41EB-9411-243788F97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53" r="7625"/>
          <a:stretch/>
        </p:blipFill>
        <p:spPr>
          <a:xfrm>
            <a:off x="4932040" y="2636912"/>
            <a:ext cx="4043421" cy="29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90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DESIGN IT RIGHT – BUILD IT RIGHT</a:t>
            </a:r>
            <a:br>
              <a:rPr lang="en-US" dirty="0"/>
            </a:br>
            <a:r>
              <a:rPr lang="zh-CN" altLang="en-US" dirty="0">
                <a:solidFill>
                  <a:schemeClr val="tx1"/>
                </a:solidFill>
              </a:rPr>
              <a:t>合理设计 </a:t>
            </a:r>
            <a:r>
              <a:rPr lang="en-US" altLang="zh-CN" dirty="0">
                <a:solidFill>
                  <a:schemeClr val="tx1"/>
                </a:solidFill>
              </a:rPr>
              <a:t>- </a:t>
            </a:r>
            <a:r>
              <a:rPr lang="zh-CN" altLang="en-US" dirty="0">
                <a:solidFill>
                  <a:schemeClr val="tx1"/>
                </a:solidFill>
              </a:rPr>
              <a:t>合理施工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3419FF4-1BA9-4E4D-9A92-5B98C1413929}"/>
              </a:ext>
            </a:extLst>
          </p:cNvPr>
          <p:cNvSpPr txBox="1">
            <a:spLocks/>
          </p:cNvSpPr>
          <p:nvPr/>
        </p:nvSpPr>
        <p:spPr>
          <a:xfrm>
            <a:off x="467544" y="1569956"/>
            <a:ext cx="4176463" cy="770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Bilingual / Apps </a:t>
            </a:r>
            <a:r>
              <a:rPr lang="zh-CN" altLang="en-US" dirty="0">
                <a:solidFill>
                  <a:schemeClr val="tx1"/>
                </a:solidFill>
              </a:rPr>
              <a:t>双语 </a:t>
            </a:r>
            <a:r>
              <a:rPr lang="en-US" altLang="zh-CN" dirty="0">
                <a:solidFill>
                  <a:schemeClr val="tx1"/>
                </a:solidFill>
              </a:rPr>
              <a:t>/ </a:t>
            </a:r>
            <a:r>
              <a:rPr lang="en-NZ" altLang="zh-CN" dirty="0">
                <a:solidFill>
                  <a:schemeClr val="tx1"/>
                </a:solidFill>
              </a:rPr>
              <a:t>Apps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48A34C6-0D37-4650-8B0A-7E0A2795867C}"/>
              </a:ext>
            </a:extLst>
          </p:cNvPr>
          <p:cNvSpPr txBox="1">
            <a:spLocks/>
          </p:cNvSpPr>
          <p:nvPr/>
        </p:nvSpPr>
        <p:spPr>
          <a:xfrm>
            <a:off x="645905" y="4293096"/>
            <a:ext cx="383204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Mobile Friendly Apps</a:t>
            </a:r>
          </a:p>
          <a:p>
            <a:r>
              <a:rPr lang="zh-CN" altLang="en-US" sz="2400" dirty="0">
                <a:solidFill>
                  <a:srgbClr val="F26122"/>
                </a:solidFill>
              </a:rPr>
              <a:t>同时适用手机操作</a:t>
            </a:r>
            <a:endParaRPr lang="en-NZ" altLang="zh-CN" sz="2400" dirty="0">
              <a:solidFill>
                <a:srgbClr val="F26122"/>
              </a:solidFill>
            </a:endParaRPr>
          </a:p>
          <a:p>
            <a:r>
              <a:rPr lang="zh-CN" altLang="en-US" sz="2400" dirty="0">
                <a:solidFill>
                  <a:srgbClr val="F26122"/>
                </a:solidFill>
              </a:rPr>
              <a:t>的</a:t>
            </a:r>
            <a:r>
              <a:rPr lang="en-US" altLang="zh-CN" sz="2400" dirty="0">
                <a:solidFill>
                  <a:srgbClr val="F26122"/>
                </a:solidFill>
              </a:rPr>
              <a:t>Apps</a:t>
            </a:r>
            <a:endParaRPr lang="en-NZ" sz="2400" dirty="0">
              <a:solidFill>
                <a:srgbClr val="F26122"/>
              </a:solidFill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F0DF290-6163-41B2-9231-D89352A4A43E}"/>
              </a:ext>
            </a:extLst>
          </p:cNvPr>
          <p:cNvSpPr txBox="1">
            <a:spLocks/>
          </p:cNvSpPr>
          <p:nvPr/>
        </p:nvSpPr>
        <p:spPr>
          <a:xfrm>
            <a:off x="560744" y="2195687"/>
            <a:ext cx="3832044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Bilingual documents.</a:t>
            </a:r>
          </a:p>
          <a:p>
            <a:r>
              <a:rPr lang="zh-CN" altLang="en-US" sz="2400" dirty="0">
                <a:solidFill>
                  <a:srgbClr val="F26122"/>
                </a:solidFill>
              </a:rPr>
              <a:t>双语图纸和文档说明</a:t>
            </a:r>
            <a:endParaRPr lang="en-NZ" sz="2400" dirty="0">
              <a:solidFill>
                <a:srgbClr val="F2612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59D16B-6711-4B0E-816C-A9AF037DA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82" t="18154" r="3827" b="7291"/>
          <a:stretch/>
        </p:blipFill>
        <p:spPr>
          <a:xfrm>
            <a:off x="4899575" y="1744077"/>
            <a:ext cx="3419812" cy="24166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8D8A23-06AA-40C7-854C-0FB6EF795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917" y="4385650"/>
            <a:ext cx="2848078" cy="1600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64F8D3-E841-4AA1-8B0C-8AE3826BFA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73" r="7829"/>
          <a:stretch/>
        </p:blipFill>
        <p:spPr>
          <a:xfrm>
            <a:off x="6659996" y="4385650"/>
            <a:ext cx="2376500" cy="160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35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DESIGN IT RIGHT – BUILD IT RIGHT</a:t>
            </a:r>
            <a:br>
              <a:rPr lang="en-US" dirty="0"/>
            </a:br>
            <a:r>
              <a:rPr lang="zh-CN" altLang="en-US" dirty="0">
                <a:solidFill>
                  <a:schemeClr val="tx1"/>
                </a:solidFill>
              </a:rPr>
              <a:t>合理设计 </a:t>
            </a:r>
            <a:r>
              <a:rPr lang="en-US" altLang="zh-CN" dirty="0">
                <a:solidFill>
                  <a:schemeClr val="tx1"/>
                </a:solidFill>
              </a:rPr>
              <a:t>- </a:t>
            </a:r>
            <a:r>
              <a:rPr lang="zh-CN" altLang="en-US" dirty="0">
                <a:solidFill>
                  <a:schemeClr val="tx1"/>
                </a:solidFill>
              </a:rPr>
              <a:t>合理施工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33400" y="1524719"/>
            <a:ext cx="6486872" cy="457200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Trebuchet MS"/>
                <a:cs typeface="Trebuchet MS"/>
              </a:rPr>
              <a:t>Build what is designed </a:t>
            </a:r>
            <a:r>
              <a:rPr lang="zh-CN" altLang="en-US" dirty="0">
                <a:solidFill>
                  <a:schemeClr val="tx1"/>
                </a:solidFill>
              </a:rPr>
              <a:t>完全按照设计来施工建造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1C383-079E-4381-83EC-D36B06B47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152010"/>
            <a:ext cx="5544616" cy="369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82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6632"/>
            <a:ext cx="81534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CONCLUSION </a:t>
            </a:r>
            <a:r>
              <a:rPr lang="zh-CN" altLang="en-US" dirty="0">
                <a:solidFill>
                  <a:schemeClr val="tx1"/>
                </a:solidFill>
              </a:rPr>
              <a:t>总结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33400" y="1183125"/>
            <a:ext cx="4038600" cy="806077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latin typeface="Trebuchet MS"/>
                <a:cs typeface="Trebuchet MS"/>
              </a:rPr>
              <a:t>Smart Planning</a:t>
            </a:r>
          </a:p>
          <a:p>
            <a:r>
              <a:rPr lang="zh-CN" altLang="en-US" sz="2600" dirty="0">
                <a:solidFill>
                  <a:schemeClr val="tx1"/>
                </a:solidFill>
              </a:rPr>
              <a:t>智能规划</a:t>
            </a:r>
            <a:endParaRPr lang="en-US" sz="2600" dirty="0">
              <a:solidFill>
                <a:schemeClr val="tx1"/>
              </a:solidFill>
            </a:endParaRPr>
          </a:p>
          <a:p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3419FF4-1BA9-4E4D-9A92-5B98C1413929}"/>
              </a:ext>
            </a:extLst>
          </p:cNvPr>
          <p:cNvSpPr txBox="1">
            <a:spLocks/>
          </p:cNvSpPr>
          <p:nvPr/>
        </p:nvSpPr>
        <p:spPr>
          <a:xfrm>
            <a:off x="545848" y="4465476"/>
            <a:ext cx="3882136" cy="627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Communication </a:t>
            </a:r>
            <a:r>
              <a:rPr lang="zh-CN" altLang="en-US" dirty="0">
                <a:solidFill>
                  <a:schemeClr val="tx1"/>
                </a:solidFill>
              </a:rPr>
              <a:t>交流沟通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EFB328-F99B-4728-A54E-EEA9C4F025D1}"/>
              </a:ext>
            </a:extLst>
          </p:cNvPr>
          <p:cNvSpPr txBox="1">
            <a:spLocks/>
          </p:cNvSpPr>
          <p:nvPr/>
        </p:nvSpPr>
        <p:spPr>
          <a:xfrm>
            <a:off x="467544" y="4950296"/>
            <a:ext cx="815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800" b="0" i="0" kern="1200">
                <a:solidFill>
                  <a:schemeClr val="accent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ctr"/>
            <a:r>
              <a:rPr lang="en-US" dirty="0"/>
              <a:t>C</a:t>
            </a:r>
            <a:r>
              <a:rPr lang="en-NZ" dirty="0"/>
              <a:t>OST EFFECTIVE FIRE SAFETY</a:t>
            </a: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利润最大化的安全防火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1129318-AA76-46DC-942B-67FDBA8B5D28}"/>
              </a:ext>
            </a:extLst>
          </p:cNvPr>
          <p:cNvSpPr txBox="1">
            <a:spLocks/>
          </p:cNvSpPr>
          <p:nvPr/>
        </p:nvSpPr>
        <p:spPr>
          <a:xfrm>
            <a:off x="5382678" y="1125107"/>
            <a:ext cx="3304122" cy="73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Clear Documentation</a:t>
            </a:r>
          </a:p>
          <a:p>
            <a:r>
              <a:rPr lang="zh-CN" altLang="en-US" dirty="0">
                <a:solidFill>
                  <a:schemeClr val="tx1"/>
                </a:solidFill>
              </a:rPr>
              <a:t>清晰的文档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C574CBA-9FD4-4A0E-997B-6EFE52B06B24}"/>
              </a:ext>
            </a:extLst>
          </p:cNvPr>
          <p:cNvSpPr txBox="1">
            <a:spLocks/>
          </p:cNvSpPr>
          <p:nvPr/>
        </p:nvSpPr>
        <p:spPr>
          <a:xfrm>
            <a:off x="4932040" y="4498597"/>
            <a:ext cx="3998678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Build to the plans </a:t>
            </a:r>
            <a:r>
              <a:rPr lang="zh-CN" altLang="en-US" dirty="0">
                <a:solidFill>
                  <a:schemeClr val="tx1"/>
                </a:solidFill>
              </a:rPr>
              <a:t>按图施工</a:t>
            </a:r>
            <a:endParaRPr lang="en-NZ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28D0F-DB6C-41EE-BA3E-A5D47F885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89203"/>
            <a:ext cx="4220149" cy="2373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C80C71-9F10-4514-85D7-510E564D0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664" y="1989203"/>
            <a:ext cx="3634135" cy="242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24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95400" y="2564904"/>
            <a:ext cx="6553200" cy="147478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rebuchet MS"/>
                <a:cs typeface="Trebuchet MS"/>
              </a:rPr>
              <a:t>THANK </a:t>
            </a:r>
            <a:r>
              <a:rPr lang="en-US" dirty="0">
                <a:solidFill>
                  <a:schemeClr val="tx1"/>
                </a:solidFill>
                <a:latin typeface="Trebuchet MS"/>
                <a:cs typeface="Trebuchet MS"/>
              </a:rPr>
              <a:t>YOU!</a:t>
            </a:r>
          </a:p>
          <a:p>
            <a:r>
              <a:rPr lang="zh-CN" altLang="en-US" dirty="0">
                <a:solidFill>
                  <a:schemeClr val="tx1"/>
                </a:solidFill>
              </a:rPr>
              <a:t>谢谢！</a:t>
            </a:r>
            <a:endParaRPr lang="en-US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62000" y="4725144"/>
            <a:ext cx="7086600" cy="6858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See you soon :)</a:t>
            </a:r>
          </a:p>
          <a:p>
            <a:r>
              <a:rPr lang="zh-CN" altLang="en-US" sz="2000" dirty="0">
                <a:solidFill>
                  <a:srgbClr val="000000"/>
                </a:solidFill>
              </a:rPr>
              <a:t>希望很快会为您提供服务 </a:t>
            </a:r>
            <a:r>
              <a:rPr lang="zh-CN" alt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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35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Trebuchet MS"/>
                <a:cs typeface="Trebuchet MS"/>
              </a:rPr>
              <a:t>CONTENTS  </a:t>
            </a:r>
            <a:r>
              <a:rPr lang="zh-CN" altLang="en-US" dirty="0">
                <a:latin typeface="+mn-lt"/>
              </a:rPr>
              <a:t>目录</a:t>
            </a:r>
            <a:endParaRPr lang="en-US" dirty="0"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E5C3B25-5BFE-40EF-91E6-7399BF8D64B8}"/>
              </a:ext>
            </a:extLst>
          </p:cNvPr>
          <p:cNvSpPr txBox="1">
            <a:spLocks/>
          </p:cNvSpPr>
          <p:nvPr/>
        </p:nvSpPr>
        <p:spPr>
          <a:xfrm>
            <a:off x="523932" y="2132856"/>
            <a:ext cx="7648468" cy="28083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Introduction  </a:t>
            </a:r>
            <a:r>
              <a:rPr lang="zh-CN" altLang="en-US" sz="3600" dirty="0">
                <a:solidFill>
                  <a:srgbClr val="F26122"/>
                </a:solidFill>
              </a:rPr>
              <a:t>前言</a:t>
            </a:r>
            <a:endParaRPr lang="en-US" sz="3600" dirty="0">
              <a:solidFill>
                <a:srgbClr val="F26122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Basic fire safety principles  </a:t>
            </a:r>
            <a:r>
              <a:rPr lang="zh-CN" altLang="en-US" sz="3600" dirty="0">
                <a:solidFill>
                  <a:srgbClr val="F26122"/>
                </a:solidFill>
              </a:rPr>
              <a:t>消防安全的基本原则</a:t>
            </a:r>
            <a:endParaRPr lang="en-US" sz="3600" dirty="0">
              <a:solidFill>
                <a:srgbClr val="F26122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Expensive designs to avoid </a:t>
            </a:r>
            <a:r>
              <a:rPr lang="zh-CN" altLang="en-US" sz="3600" dirty="0">
                <a:solidFill>
                  <a:srgbClr val="F26122"/>
                </a:solidFill>
              </a:rPr>
              <a:t>避免采用昂贵的设计</a:t>
            </a:r>
            <a:endParaRPr lang="en-US" sz="3600" dirty="0">
              <a:solidFill>
                <a:srgbClr val="F26122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Design it right build it right  </a:t>
            </a:r>
            <a:r>
              <a:rPr lang="zh-CN" altLang="en-US" sz="3600" dirty="0">
                <a:solidFill>
                  <a:srgbClr val="F26122"/>
                </a:solidFill>
              </a:rPr>
              <a:t>合理设计合理施工</a:t>
            </a:r>
            <a:endParaRPr lang="en-US" sz="3600" dirty="0">
              <a:solidFill>
                <a:srgbClr val="F26122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Conclusion  </a:t>
            </a:r>
            <a:r>
              <a:rPr lang="zh-CN" altLang="en-US" sz="3600" dirty="0">
                <a:solidFill>
                  <a:srgbClr val="F26122"/>
                </a:solidFill>
              </a:rPr>
              <a:t>总结</a:t>
            </a:r>
            <a:endParaRPr lang="en-NZ" sz="3600" dirty="0">
              <a:solidFill>
                <a:srgbClr val="F261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1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0246"/>
            <a:ext cx="8153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WHO WILL LIVE IN KIWIBUILD?</a:t>
            </a:r>
            <a:br>
              <a:rPr lang="en-US" dirty="0"/>
            </a:br>
            <a:r>
              <a:rPr lang="en-US" dirty="0" err="1">
                <a:solidFill>
                  <a:schemeClr val="tx1"/>
                </a:solidFill>
              </a:rPr>
              <a:t>Kiwibuild</a:t>
            </a:r>
            <a:r>
              <a:rPr lang="zh-CN" altLang="en-US" dirty="0">
                <a:solidFill>
                  <a:schemeClr val="tx1"/>
                </a:solidFill>
              </a:rPr>
              <a:t>是为谁建的？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6F7687-85B6-48F8-90F7-F8D726595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94" r="10366"/>
          <a:stretch/>
        </p:blipFill>
        <p:spPr>
          <a:xfrm>
            <a:off x="5641602" y="1293175"/>
            <a:ext cx="2321032" cy="44159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3ECAAC-BE9B-4FBC-87A4-702E9C527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25" t="29332" b="6198"/>
          <a:stretch/>
        </p:blipFill>
        <p:spPr>
          <a:xfrm>
            <a:off x="643596" y="1293174"/>
            <a:ext cx="3928404" cy="2232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17E763-4184-44F8-80E2-FF1D43EF39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094"/>
          <a:stretch/>
        </p:blipFill>
        <p:spPr>
          <a:xfrm>
            <a:off x="643596" y="3849227"/>
            <a:ext cx="3928404" cy="1858877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5839C0F-2F1D-4C2A-9D5A-BAF348725427}"/>
              </a:ext>
            </a:extLst>
          </p:cNvPr>
          <p:cNvSpPr txBox="1">
            <a:spLocks/>
          </p:cNvSpPr>
          <p:nvPr/>
        </p:nvSpPr>
        <p:spPr>
          <a:xfrm>
            <a:off x="1765920" y="3468637"/>
            <a:ext cx="2013992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Children</a:t>
            </a:r>
            <a:r>
              <a:rPr lang="zh-CN" altLang="en-US" dirty="0"/>
              <a:t>儿童</a:t>
            </a:r>
            <a:endParaRPr lang="en-NZ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E37EE7D-68BA-452F-ACA3-99DCB7FAE852}"/>
              </a:ext>
            </a:extLst>
          </p:cNvPr>
          <p:cNvSpPr txBox="1">
            <a:spLocks/>
          </p:cNvSpPr>
          <p:nvPr/>
        </p:nvSpPr>
        <p:spPr>
          <a:xfrm>
            <a:off x="1992462" y="5708104"/>
            <a:ext cx="178745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Elderly</a:t>
            </a:r>
            <a:r>
              <a:rPr lang="zh-CN" altLang="en-US" dirty="0"/>
              <a:t>长辈</a:t>
            </a:r>
            <a:endParaRPr lang="en-NZ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37EB05BB-07D1-4876-B393-B7BCDF9B95EB}"/>
              </a:ext>
            </a:extLst>
          </p:cNvPr>
          <p:cNvSpPr txBox="1">
            <a:spLocks/>
          </p:cNvSpPr>
          <p:nvPr/>
        </p:nvSpPr>
        <p:spPr>
          <a:xfrm>
            <a:off x="5909998" y="5708104"/>
            <a:ext cx="214854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Families</a:t>
            </a:r>
            <a:r>
              <a:rPr lang="en-US" dirty="0"/>
              <a:t> </a:t>
            </a:r>
            <a:r>
              <a:rPr lang="zh-CN" altLang="en-US" dirty="0"/>
              <a:t>家人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6649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THE STATS?  </a:t>
            </a:r>
            <a:r>
              <a:rPr lang="zh-CN" altLang="en-US" dirty="0">
                <a:solidFill>
                  <a:schemeClr val="tx1"/>
                </a:solidFill>
              </a:rPr>
              <a:t>据统计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4BE45-6981-4122-A89E-63B2F4150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375960D-91D4-44B4-8845-D4B4D7985B81}"/>
              </a:ext>
            </a:extLst>
          </p:cNvPr>
          <p:cNvSpPr txBox="1">
            <a:spLocks/>
          </p:cNvSpPr>
          <p:nvPr/>
        </p:nvSpPr>
        <p:spPr>
          <a:xfrm>
            <a:off x="5111789" y="4916016"/>
            <a:ext cx="3238129" cy="601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1800" dirty="0">
                <a:solidFill>
                  <a:schemeClr val="tx1"/>
                </a:solidFill>
              </a:rPr>
              <a:t>20 DEATHS PER YEAR</a:t>
            </a:r>
          </a:p>
          <a:p>
            <a:pPr algn="ctr"/>
            <a:r>
              <a:rPr lang="zh-CN" altLang="en-US" sz="1800" dirty="0"/>
              <a:t>每年有</a:t>
            </a:r>
            <a:r>
              <a:rPr lang="en-US" altLang="zh-CN" sz="1800" dirty="0"/>
              <a:t>20</a:t>
            </a:r>
            <a:r>
              <a:rPr lang="zh-CN" altLang="en-US" sz="1800" dirty="0"/>
              <a:t>人在大火这丧失生命</a:t>
            </a:r>
            <a:endParaRPr lang="en-NZ" sz="1800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0CBBFC-41BE-4B78-A2DE-93C99604B944}"/>
              </a:ext>
            </a:extLst>
          </p:cNvPr>
          <p:cNvSpPr txBox="1">
            <a:spLocks/>
          </p:cNvSpPr>
          <p:nvPr/>
        </p:nvSpPr>
        <p:spPr>
          <a:xfrm>
            <a:off x="823258" y="4916015"/>
            <a:ext cx="2884645" cy="692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NZ" sz="1800" dirty="0">
                <a:solidFill>
                  <a:schemeClr val="tx1"/>
                </a:solidFill>
              </a:rPr>
              <a:t>3500 FIRES PER YEAR</a:t>
            </a:r>
          </a:p>
          <a:p>
            <a:pPr algn="ctr">
              <a:lnSpc>
                <a:spcPct val="120000"/>
              </a:lnSpc>
            </a:pPr>
            <a:r>
              <a:rPr lang="zh-CN" altLang="en-US" sz="1800" dirty="0"/>
              <a:t>每年新西兰有</a:t>
            </a:r>
            <a:r>
              <a:rPr lang="en-US" altLang="zh-CN" sz="1800" dirty="0"/>
              <a:t>3500</a:t>
            </a:r>
            <a:r>
              <a:rPr lang="zh-CN" altLang="en-US" sz="1800" dirty="0"/>
              <a:t>起大火</a:t>
            </a:r>
            <a:endParaRPr lang="en-NZ" sz="1800" dirty="0"/>
          </a:p>
        </p:txBody>
      </p:sp>
      <p:pic>
        <p:nvPicPr>
          <p:cNvPr id="1026" name="Picture 2" descr="Image result for funeral">
            <a:extLst>
              <a:ext uri="{FF2B5EF4-FFF2-40B4-BE49-F238E27FC236}">
                <a16:creationId xmlns:a16="http://schemas.microsoft.com/office/drawing/2014/main" id="{3008A33C-956F-469F-B672-7C0B935EC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6526"/>
          <a:stretch/>
        </p:blipFill>
        <p:spPr bwMode="auto">
          <a:xfrm>
            <a:off x="4674178" y="1685451"/>
            <a:ext cx="4002278" cy="29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382DA-44FA-4F09-BCC2-916F97BD40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61" r="1816"/>
          <a:stretch/>
        </p:blipFill>
        <p:spPr>
          <a:xfrm>
            <a:off x="282082" y="1685452"/>
            <a:ext cx="4175167" cy="29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8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153400" cy="108012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WHAT WILL THEY LIVE IN?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zh-CN" altLang="en-US" sz="3200" dirty="0">
                <a:solidFill>
                  <a:schemeClr val="tx1"/>
                </a:solidFill>
              </a:rPr>
              <a:t>他们会住进一些什么样的建筑？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F967A-7637-41CC-9819-2ECB5EAC0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74"/>
          <a:stretch/>
        </p:blipFill>
        <p:spPr>
          <a:xfrm>
            <a:off x="210629" y="3747918"/>
            <a:ext cx="4001193" cy="2201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A4855-C9B0-4037-BE53-D8D71A7302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44" b="7363"/>
          <a:stretch/>
        </p:blipFill>
        <p:spPr>
          <a:xfrm>
            <a:off x="228189" y="1168765"/>
            <a:ext cx="3923928" cy="2232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8668EB-15DB-4AEB-ADF2-86EF1A1AB1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85" b="7363"/>
          <a:stretch/>
        </p:blipFill>
        <p:spPr>
          <a:xfrm>
            <a:off x="5016426" y="1168000"/>
            <a:ext cx="3962400" cy="2222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4914A-790F-4665-AFCA-E9C9290C34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849"/>
          <a:stretch/>
        </p:blipFill>
        <p:spPr>
          <a:xfrm>
            <a:off x="5054898" y="3747918"/>
            <a:ext cx="3923928" cy="2201362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375960D-91D4-44B4-8845-D4B4D7985B81}"/>
              </a:ext>
            </a:extLst>
          </p:cNvPr>
          <p:cNvSpPr txBox="1">
            <a:spLocks/>
          </p:cNvSpPr>
          <p:nvPr/>
        </p:nvSpPr>
        <p:spPr>
          <a:xfrm>
            <a:off x="563403" y="3379337"/>
            <a:ext cx="3320099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tx1"/>
                </a:solidFill>
              </a:rPr>
              <a:t>Terraced Houses </a:t>
            </a:r>
            <a:r>
              <a:rPr lang="zh-CN" altLang="en-US" dirty="0"/>
              <a:t>联排别墅</a:t>
            </a:r>
            <a:endParaRPr lang="en-NZ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0CBBFC-41BE-4B78-A2DE-93C99604B944}"/>
              </a:ext>
            </a:extLst>
          </p:cNvPr>
          <p:cNvSpPr txBox="1">
            <a:spLocks/>
          </p:cNvSpPr>
          <p:nvPr/>
        </p:nvSpPr>
        <p:spPr>
          <a:xfrm>
            <a:off x="5757838" y="3337794"/>
            <a:ext cx="2518048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tx1"/>
                </a:solidFill>
              </a:rPr>
              <a:t>Apartments</a:t>
            </a:r>
            <a:r>
              <a:rPr lang="en-NZ" dirty="0"/>
              <a:t> </a:t>
            </a:r>
            <a:r>
              <a:rPr lang="zh-CN" altLang="en-US" dirty="0"/>
              <a:t>公寓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9690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153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GETTING IT WRONG FOR HIGH DENSITY</a:t>
            </a:r>
            <a:br>
              <a:rPr lang="en-US" dirty="0"/>
            </a:br>
            <a:r>
              <a:rPr lang="zh-CN" altLang="en-US" dirty="0">
                <a:solidFill>
                  <a:schemeClr val="tx1"/>
                </a:solidFill>
              </a:rPr>
              <a:t>在高密度建筑上犯错误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375960D-91D4-44B4-8845-D4B4D7985B81}"/>
              </a:ext>
            </a:extLst>
          </p:cNvPr>
          <p:cNvSpPr txBox="1">
            <a:spLocks/>
          </p:cNvSpPr>
          <p:nvPr/>
        </p:nvSpPr>
        <p:spPr>
          <a:xfrm>
            <a:off x="3203848" y="4801719"/>
            <a:ext cx="3816424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/>
              <a:t>70 DEATHS IN ONE GO </a:t>
            </a:r>
            <a:r>
              <a:rPr lang="zh-CN" altLang="en-US" dirty="0">
                <a:solidFill>
                  <a:schemeClr val="tx1"/>
                </a:solidFill>
              </a:rPr>
              <a:t>一次死亡人数</a:t>
            </a:r>
            <a:r>
              <a:rPr lang="en-US" altLang="zh-CN" dirty="0">
                <a:solidFill>
                  <a:schemeClr val="tx1"/>
                </a:solidFill>
              </a:rPr>
              <a:t>70</a:t>
            </a:r>
            <a:r>
              <a:rPr lang="zh-CN" altLang="en-US" dirty="0">
                <a:solidFill>
                  <a:schemeClr val="tx1"/>
                </a:solidFill>
              </a:rPr>
              <a:t>人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D8F5BD-618E-43B9-88B6-F62DEF86C399}"/>
              </a:ext>
            </a:extLst>
          </p:cNvPr>
          <p:cNvSpPr txBox="1">
            <a:spLocks/>
          </p:cNvSpPr>
          <p:nvPr/>
        </p:nvSpPr>
        <p:spPr>
          <a:xfrm>
            <a:off x="533400" y="4950296"/>
            <a:ext cx="815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800" b="0" i="0" kern="1200">
                <a:solidFill>
                  <a:schemeClr val="accent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ctr"/>
            <a:r>
              <a:rPr lang="en-NZ" dirty="0"/>
              <a:t>FIRE SAFETY IS IMPORTANT!!</a:t>
            </a: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防火安全非常重要</a:t>
            </a:r>
            <a:endParaRPr lang="en-NZ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66B91-D606-41B6-802D-22FA9AAE7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234725"/>
            <a:ext cx="5400600" cy="33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80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6495"/>
            <a:ext cx="8153400" cy="113305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rebuchet MS"/>
                <a:cs typeface="Trebuchet MS"/>
              </a:rPr>
              <a:t>FIRE ENGINEERING GOALS </a:t>
            </a:r>
            <a:r>
              <a:rPr lang="zh-CN" altLang="en-US" dirty="0">
                <a:solidFill>
                  <a:schemeClr val="tx1"/>
                </a:solidFill>
              </a:rPr>
              <a:t>消防工程目标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33400" y="1521302"/>
            <a:ext cx="8153400" cy="457200"/>
          </a:xfrm>
        </p:spPr>
        <p:txBody>
          <a:bodyPr/>
          <a:lstStyle/>
          <a:p>
            <a:r>
              <a:rPr lang="en-US" dirty="0">
                <a:latin typeface="Trebuchet MS"/>
                <a:cs typeface="Trebuchet MS"/>
              </a:rPr>
              <a:t>Building Act 2004 </a:t>
            </a:r>
            <a:r>
              <a:rPr lang="zh-TW" altLang="en-US" dirty="0">
                <a:solidFill>
                  <a:schemeClr val="tx1"/>
                </a:solidFill>
              </a:rPr>
              <a:t>建筑法 </a:t>
            </a:r>
            <a:r>
              <a:rPr lang="en-US" altLang="zh-CN" dirty="0">
                <a:solidFill>
                  <a:schemeClr val="tx1"/>
                </a:solidFill>
              </a:rPr>
              <a:t>2004</a:t>
            </a:r>
            <a:endParaRPr lang="zh-TW" altLang="en-US" dirty="0">
              <a:solidFill>
                <a:schemeClr val="tx1"/>
              </a:solidFill>
            </a:endParaRPr>
          </a:p>
          <a:p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928936" y="2025358"/>
            <a:ext cx="6270848" cy="683562"/>
          </a:xfrm>
        </p:spPr>
        <p:txBody>
          <a:bodyPr>
            <a:normAutofit fontScale="85000" lnSpcReduction="20000"/>
          </a:bodyPr>
          <a:lstStyle/>
          <a:p>
            <a:r>
              <a:rPr lang="en-NZ" sz="2400" dirty="0">
                <a:latin typeface="Calibri (Body)"/>
                <a:cs typeface="Calibri (Body)"/>
              </a:rPr>
              <a:t>Ensure </a:t>
            </a:r>
            <a:r>
              <a:rPr lang="en-NZ" sz="2400" b="1" dirty="0">
                <a:latin typeface="Calibri (Body)"/>
                <a:cs typeface="Calibri (Body)"/>
              </a:rPr>
              <a:t>people</a:t>
            </a:r>
            <a:r>
              <a:rPr lang="en-NZ" sz="2400" dirty="0">
                <a:latin typeface="Calibri (Body)"/>
                <a:cs typeface="Calibri (Body)"/>
              </a:rPr>
              <a:t> can escape a building in case of fire</a:t>
            </a:r>
            <a:r>
              <a:rPr lang="en-US" sz="2400" dirty="0">
                <a:latin typeface="Calibri (Body)"/>
                <a:cs typeface="Calibri (Body)"/>
              </a:rPr>
              <a:t>.</a:t>
            </a:r>
          </a:p>
          <a:p>
            <a:r>
              <a:rPr lang="zh-CN" altLang="en-US" sz="2400" dirty="0">
                <a:solidFill>
                  <a:srgbClr val="F26122"/>
                </a:solidFill>
                <a:latin typeface="Calibri (Body)"/>
                <a:cs typeface="Calibri (Body)"/>
              </a:rPr>
              <a:t>确保人们可以在发生火灾时逃离建筑物</a:t>
            </a:r>
            <a:endParaRPr lang="en-US" sz="2400" dirty="0">
              <a:solidFill>
                <a:srgbClr val="F26122"/>
              </a:solidFill>
              <a:latin typeface="Calibri (Body)"/>
              <a:cs typeface="Calibri (Body)"/>
            </a:endParaRPr>
          </a:p>
          <a:p>
            <a:endParaRPr lang="en-US" sz="2400" dirty="0">
              <a:latin typeface="Calibri (Body)"/>
              <a:cs typeface="Calibri (Body)"/>
            </a:endParaRPr>
          </a:p>
          <a:p>
            <a:endParaRPr lang="en-US" sz="2400" dirty="0">
              <a:latin typeface="Calibri (Body)"/>
              <a:cs typeface="Calibri (Body)"/>
            </a:endParaRPr>
          </a:p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3419FF4-1BA9-4E4D-9A92-5B98C1413929}"/>
              </a:ext>
            </a:extLst>
          </p:cNvPr>
          <p:cNvSpPr txBox="1">
            <a:spLocks/>
          </p:cNvSpPr>
          <p:nvPr/>
        </p:nvSpPr>
        <p:spPr>
          <a:xfrm>
            <a:off x="533400" y="3210109"/>
            <a:ext cx="8153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/>
              <a:t>Building Code  </a:t>
            </a:r>
            <a:r>
              <a:rPr lang="zh-TW" altLang="en-US" dirty="0">
                <a:solidFill>
                  <a:schemeClr val="tx1"/>
                </a:solidFill>
              </a:rPr>
              <a:t>建筑规范</a:t>
            </a:r>
          </a:p>
          <a:p>
            <a:endParaRPr lang="en-NZ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7A3095F-CE15-4CBB-9E85-18E6A2B02273}"/>
              </a:ext>
            </a:extLst>
          </p:cNvPr>
          <p:cNvSpPr txBox="1">
            <a:spLocks/>
          </p:cNvSpPr>
          <p:nvPr/>
        </p:nvSpPr>
        <p:spPr>
          <a:xfrm>
            <a:off x="928936" y="3765838"/>
            <a:ext cx="8215064" cy="23274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  <a:buAutoNum type="alphaLcParenBoth"/>
            </a:pPr>
            <a:r>
              <a:rPr lang="en-NZ" sz="2400" dirty="0">
                <a:latin typeface="Calibri (Body)"/>
                <a:cs typeface="Calibri (Body)"/>
              </a:rPr>
              <a:t>safeguard </a:t>
            </a:r>
            <a:r>
              <a:rPr lang="en-NZ" sz="2400" b="1" dirty="0">
                <a:latin typeface="Calibri (Body)"/>
                <a:cs typeface="Calibri (Body)"/>
              </a:rPr>
              <a:t>people</a:t>
            </a:r>
            <a:r>
              <a:rPr lang="en-NZ" sz="2400" dirty="0">
                <a:latin typeface="Calibri (Body)"/>
                <a:cs typeface="Calibri (Body)"/>
              </a:rPr>
              <a:t> from an unacceptable risk of injury or illness caused by fire,</a:t>
            </a:r>
            <a:r>
              <a:rPr lang="zh-CN" altLang="en-US" sz="2400" dirty="0">
                <a:latin typeface="Calibri (Body)"/>
                <a:cs typeface="Calibri (Body)"/>
              </a:rPr>
              <a:t> </a:t>
            </a:r>
            <a:endParaRPr lang="en-NZ" altLang="zh-CN" sz="2400" dirty="0">
              <a:latin typeface="Calibri (Body)"/>
              <a:cs typeface="Calibri (Body)"/>
            </a:endParaRPr>
          </a:p>
          <a:p>
            <a:pPr>
              <a:spcAft>
                <a:spcPts val="600"/>
              </a:spcAft>
            </a:pPr>
            <a:r>
              <a:rPr lang="zh-CN" altLang="en-US" sz="2400" dirty="0">
                <a:solidFill>
                  <a:srgbClr val="F26122"/>
                </a:solidFill>
                <a:latin typeface="Calibri (Body)"/>
                <a:cs typeface="Calibri (Body)"/>
              </a:rPr>
              <a:t>避免</a:t>
            </a:r>
            <a:r>
              <a:rPr lang="zh-CN" altLang="en-US" sz="2400" b="1" u="sng" dirty="0">
                <a:solidFill>
                  <a:srgbClr val="F26122"/>
                </a:solidFill>
                <a:latin typeface="Calibri (Body)"/>
                <a:cs typeface="Calibri (Body)"/>
              </a:rPr>
              <a:t>人们</a:t>
            </a:r>
            <a:r>
              <a:rPr lang="zh-CN" altLang="en-US" sz="2400" dirty="0">
                <a:solidFill>
                  <a:srgbClr val="F26122"/>
                </a:solidFill>
                <a:latin typeface="Calibri (Body)"/>
                <a:cs typeface="Calibri (Body)"/>
              </a:rPr>
              <a:t>受到火灾造成的不可容忍的伤害或疾病的风险</a:t>
            </a:r>
            <a:endParaRPr lang="en-NZ" sz="2400" dirty="0">
              <a:solidFill>
                <a:srgbClr val="F26122"/>
              </a:solidFill>
              <a:latin typeface="Calibri (Body)"/>
              <a:cs typeface="Calibri (Body)"/>
            </a:endParaRPr>
          </a:p>
          <a:p>
            <a:pPr>
              <a:spcAft>
                <a:spcPts val="600"/>
              </a:spcAft>
            </a:pPr>
            <a:r>
              <a:rPr lang="en-NZ" sz="2400" dirty="0">
                <a:latin typeface="Calibri (Body)"/>
                <a:cs typeface="Calibri (Body)"/>
              </a:rPr>
              <a:t>(b) protect </a:t>
            </a:r>
            <a:r>
              <a:rPr lang="en-NZ" sz="2400" b="1" dirty="0">
                <a:latin typeface="Calibri (Body)"/>
                <a:cs typeface="Calibri (Body)"/>
              </a:rPr>
              <a:t>other property</a:t>
            </a:r>
            <a:r>
              <a:rPr lang="en-NZ" sz="2400" dirty="0">
                <a:latin typeface="Calibri (Body)"/>
                <a:cs typeface="Calibri (Body)"/>
              </a:rPr>
              <a:t> from damage caused by fire, and </a:t>
            </a:r>
          </a:p>
          <a:p>
            <a:pPr>
              <a:spcAft>
                <a:spcPts val="600"/>
              </a:spcAft>
            </a:pPr>
            <a:r>
              <a:rPr lang="zh-CN" altLang="en-US" sz="2400" dirty="0">
                <a:solidFill>
                  <a:srgbClr val="F26122"/>
                </a:solidFill>
                <a:latin typeface="Calibri (Body)"/>
                <a:cs typeface="Calibri (Body)"/>
              </a:rPr>
              <a:t>保护</a:t>
            </a:r>
            <a:r>
              <a:rPr lang="zh-CN" altLang="en-US" sz="2400" b="1" u="sng" dirty="0">
                <a:solidFill>
                  <a:srgbClr val="F26122"/>
                </a:solidFill>
                <a:latin typeface="Calibri (Body)"/>
                <a:cs typeface="Calibri (Body)"/>
              </a:rPr>
              <a:t>其他财产</a:t>
            </a:r>
            <a:r>
              <a:rPr lang="zh-CN" altLang="en-US" sz="2400" dirty="0">
                <a:solidFill>
                  <a:srgbClr val="F26122"/>
                </a:solidFill>
                <a:latin typeface="Calibri (Body)"/>
                <a:cs typeface="Calibri (Body)"/>
              </a:rPr>
              <a:t>免受火灾造成的损害</a:t>
            </a:r>
          </a:p>
          <a:p>
            <a:pPr>
              <a:spcAft>
                <a:spcPts val="600"/>
              </a:spcAft>
            </a:pPr>
            <a:r>
              <a:rPr lang="en-NZ" sz="2400" dirty="0">
                <a:latin typeface="Calibri (Body)"/>
                <a:cs typeface="Calibri (Body)"/>
              </a:rPr>
              <a:t>(c) facilitate </a:t>
            </a:r>
            <a:r>
              <a:rPr lang="en-NZ" sz="2400" b="1" dirty="0">
                <a:latin typeface="Calibri (Body)"/>
                <a:cs typeface="Calibri (Body)"/>
              </a:rPr>
              <a:t>firefighting</a:t>
            </a:r>
            <a:r>
              <a:rPr lang="en-NZ" sz="2400" dirty="0">
                <a:latin typeface="Calibri (Body)"/>
                <a:cs typeface="Calibri (Body)"/>
              </a:rPr>
              <a:t> and rescue operations. </a:t>
            </a:r>
          </a:p>
          <a:p>
            <a:pPr>
              <a:spcAft>
                <a:spcPts val="600"/>
              </a:spcAft>
            </a:pPr>
            <a:r>
              <a:rPr lang="zh-CN" altLang="en-US" sz="2400" dirty="0">
                <a:solidFill>
                  <a:srgbClr val="F26122"/>
                </a:solidFill>
                <a:latin typeface="Calibri (Body)"/>
                <a:cs typeface="Calibri (Body)"/>
              </a:rPr>
              <a:t>有利于</a:t>
            </a:r>
            <a:r>
              <a:rPr lang="zh-CN" altLang="en-US" sz="2400" b="1" u="sng" dirty="0">
                <a:solidFill>
                  <a:srgbClr val="F26122"/>
                </a:solidFill>
                <a:latin typeface="Calibri (Body)"/>
                <a:cs typeface="Calibri (Body)"/>
              </a:rPr>
              <a:t>消防</a:t>
            </a:r>
            <a:r>
              <a:rPr lang="zh-CN" altLang="en-US" sz="2400" dirty="0">
                <a:solidFill>
                  <a:srgbClr val="F26122"/>
                </a:solidFill>
                <a:latin typeface="Calibri (Body)"/>
                <a:cs typeface="Calibri (Body)"/>
              </a:rPr>
              <a:t>和救援行动</a:t>
            </a:r>
            <a:endParaRPr lang="en-NZ" sz="2400" dirty="0">
              <a:solidFill>
                <a:srgbClr val="F261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8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Trebuchet MS"/>
                <a:cs typeface="Trebuchet MS"/>
              </a:rPr>
              <a:t>BASIC PRINCIPLES </a:t>
            </a:r>
            <a:r>
              <a:rPr lang="zh-CN" altLang="en-US" dirty="0">
                <a:solidFill>
                  <a:schemeClr val="tx1"/>
                </a:solidFill>
                <a:latin typeface="Trebuchet MS"/>
                <a:cs typeface="Trebuchet MS"/>
              </a:rPr>
              <a:t>基本原则</a:t>
            </a:r>
            <a:endParaRPr lang="en-US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33400" y="1540716"/>
            <a:ext cx="2526432" cy="875087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Trebuchet MS"/>
                <a:cs typeface="Trebuchet MS"/>
              </a:rPr>
              <a:t>Early Warning</a:t>
            </a:r>
          </a:p>
          <a:p>
            <a:pPr>
              <a:spcAft>
                <a:spcPts val="600"/>
              </a:spcAft>
            </a:pPr>
            <a:r>
              <a:rPr lang="zh-CN" altLang="en-US" dirty="0">
                <a:solidFill>
                  <a:schemeClr val="tx1"/>
                </a:solidFill>
              </a:rPr>
              <a:t>及时警报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3419FF4-1BA9-4E4D-9A92-5B98C1413929}"/>
              </a:ext>
            </a:extLst>
          </p:cNvPr>
          <p:cNvSpPr txBox="1">
            <a:spLocks/>
          </p:cNvSpPr>
          <p:nvPr/>
        </p:nvSpPr>
        <p:spPr>
          <a:xfrm>
            <a:off x="4139952" y="1548425"/>
            <a:ext cx="4254624" cy="849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Simple</a:t>
            </a:r>
            <a:r>
              <a:rPr lang="en-NZ" dirty="0"/>
              <a:t> /safe escape routes</a:t>
            </a:r>
          </a:p>
          <a:p>
            <a:r>
              <a:rPr lang="zh-CN" altLang="en-US" dirty="0">
                <a:solidFill>
                  <a:schemeClr val="tx1"/>
                </a:solidFill>
              </a:rPr>
              <a:t>简单</a:t>
            </a:r>
            <a:r>
              <a:rPr lang="en-US" altLang="zh-CN" dirty="0">
                <a:solidFill>
                  <a:schemeClr val="tx1"/>
                </a:solidFill>
              </a:rPr>
              <a:t>/</a:t>
            </a:r>
            <a:r>
              <a:rPr lang="zh-CN" altLang="en-US" dirty="0">
                <a:solidFill>
                  <a:schemeClr val="tx1"/>
                </a:solidFill>
              </a:rPr>
              <a:t>安全的逃生线路</a:t>
            </a:r>
            <a:endParaRPr lang="en-NZ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9B7839-C75C-4531-9133-976EFBA3A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1" y="2513433"/>
            <a:ext cx="2914650" cy="2914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BE2AA2-EFBF-42CB-B5AA-31DFEE9181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6228" r="7476" b="10960"/>
          <a:stretch/>
        </p:blipFill>
        <p:spPr>
          <a:xfrm>
            <a:off x="4139952" y="2415803"/>
            <a:ext cx="4390459" cy="3024336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4F98AF-4A75-4C7F-A6CB-E426BBD64131}"/>
              </a:ext>
            </a:extLst>
          </p:cNvPr>
          <p:cNvSpPr txBox="1">
            <a:spLocks/>
          </p:cNvSpPr>
          <p:nvPr/>
        </p:nvSpPr>
        <p:spPr>
          <a:xfrm>
            <a:off x="4358208" y="5348064"/>
            <a:ext cx="2734072" cy="298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</a:rPr>
              <a:t>Image – Auckland Council design manual</a:t>
            </a:r>
            <a:endParaRPr lang="en-NZ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6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Trebuchet MS"/>
                <a:cs typeface="Trebuchet MS"/>
              </a:rPr>
              <a:t>BASIC PRINCIPLES </a:t>
            </a:r>
            <a:r>
              <a:rPr lang="zh-CN" altLang="en-US" dirty="0">
                <a:solidFill>
                  <a:srgbClr val="000000"/>
                </a:solidFill>
                <a:latin typeface="Trebuchet MS"/>
                <a:cs typeface="Trebuchet MS"/>
              </a:rPr>
              <a:t>基本原则</a:t>
            </a:r>
            <a:endParaRPr lang="en-US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33400" y="1752600"/>
            <a:ext cx="2526432" cy="8123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Control the Fire</a:t>
            </a:r>
          </a:p>
          <a:p>
            <a:r>
              <a:rPr lang="zh-CN" altLang="en-US" dirty="0">
                <a:solidFill>
                  <a:schemeClr val="tx1"/>
                </a:solidFill>
                <a:latin typeface="Trebuchet MS"/>
                <a:cs typeface="Trebuchet MS"/>
              </a:rPr>
              <a:t>控</a:t>
            </a:r>
            <a:r>
              <a:rPr lang="zh-CN" altLang="en-US" dirty="0">
                <a:solidFill>
                  <a:schemeClr val="tx1"/>
                </a:solidFill>
              </a:rPr>
              <a:t>制火势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43000" y="6400800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Origin Fire Consultants, </a:t>
            </a:r>
            <a:fld id="{A7061EFB-D662-457D-9F37-0E9925A9399E}" type="datetime4">
              <a:rPr lang="en-US" smtClean="0"/>
              <a:pPr/>
              <a:t>July 25, 2018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3419FF4-1BA9-4E4D-9A92-5B98C1413929}"/>
              </a:ext>
            </a:extLst>
          </p:cNvPr>
          <p:cNvSpPr txBox="1">
            <a:spLocks/>
          </p:cNvSpPr>
          <p:nvPr/>
        </p:nvSpPr>
        <p:spPr>
          <a:xfrm>
            <a:off x="4205808" y="1752600"/>
            <a:ext cx="4254624" cy="8030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400" b="0" i="0" kern="1200" dirty="0" smtClean="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Stop it spreading</a:t>
            </a:r>
          </a:p>
          <a:p>
            <a:r>
              <a:rPr lang="zh-CN" altLang="en-US" dirty="0">
                <a:solidFill>
                  <a:schemeClr val="tx1"/>
                </a:solidFill>
              </a:rPr>
              <a:t>阻止火势蔓延</a:t>
            </a:r>
            <a:endParaRPr lang="en-NZ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6D1F6-22FF-4AAB-90E7-6EC352D34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16" y="2867325"/>
            <a:ext cx="3684774" cy="2456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A683F0-51D2-4FE5-B1A7-2D650DD01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474"/>
          <a:stretch/>
        </p:blipFill>
        <p:spPr>
          <a:xfrm>
            <a:off x="4332523" y="2867325"/>
            <a:ext cx="4464961" cy="24565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DE5882C-BFFC-4A1B-92E8-903883340A07}"/>
                  </a:ext>
                </a:extLst>
              </p14:cNvPr>
              <p14:cNvContentPartPr/>
              <p14:nvPr/>
            </p14:nvContentPartPr>
            <p14:xfrm>
              <a:off x="7227000" y="2903196"/>
              <a:ext cx="1070280" cy="2286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DE5882C-BFFC-4A1B-92E8-903883340A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73000" y="2795196"/>
                <a:ext cx="1177920" cy="250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514FD3B-7CB8-4299-AA4D-81D82011043F}"/>
                  </a:ext>
                </a:extLst>
              </p14:cNvPr>
              <p14:cNvContentPartPr/>
              <p14:nvPr/>
            </p14:nvContentPartPr>
            <p14:xfrm>
              <a:off x="7267320" y="3561276"/>
              <a:ext cx="159120" cy="1603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514FD3B-7CB8-4299-AA4D-81D8201104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13320" y="3453636"/>
                <a:ext cx="266760" cy="18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E8472B4-3D5C-4C71-905D-6BD76A084BDB}"/>
                  </a:ext>
                </a:extLst>
              </p14:cNvPr>
              <p14:cNvContentPartPr/>
              <p14:nvPr/>
            </p14:nvContentPartPr>
            <p14:xfrm>
              <a:off x="5972785" y="3135286"/>
              <a:ext cx="1062360" cy="20034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E8472B4-3D5C-4C71-905D-6BD76A084BD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19145" y="3027286"/>
                <a:ext cx="1170000" cy="22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1728746-3C20-406A-B99E-D851A7B4195F}"/>
                  </a:ext>
                </a:extLst>
              </p14:cNvPr>
              <p14:cNvContentPartPr/>
              <p14:nvPr/>
            </p14:nvContentPartPr>
            <p14:xfrm>
              <a:off x="5073505" y="3318886"/>
              <a:ext cx="910800" cy="1871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1728746-3C20-406A-B99E-D851A7B419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19865" y="3211246"/>
                <a:ext cx="1018440" cy="20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31DAA6-26FA-45CD-B623-DD74B35B1440}"/>
                  </a:ext>
                </a:extLst>
              </p14:cNvPr>
              <p14:cNvContentPartPr/>
              <p14:nvPr/>
            </p14:nvContentPartPr>
            <p14:xfrm>
              <a:off x="5137225" y="4043926"/>
              <a:ext cx="118800" cy="1146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31DAA6-26FA-45CD-B623-DD74B35B14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83225" y="3935926"/>
                <a:ext cx="226440" cy="13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CFAF7B-E54E-4207-A8F9-3B1E1CBC8404}"/>
                  </a:ext>
                </a:extLst>
              </p14:cNvPr>
              <p14:cNvContentPartPr/>
              <p14:nvPr/>
            </p14:nvContentPartPr>
            <p14:xfrm>
              <a:off x="5124985" y="4342006"/>
              <a:ext cx="65520" cy="268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CFAF7B-E54E-4207-A8F9-3B1E1CBC840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70985" y="4234006"/>
                <a:ext cx="17316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86D3660-4B62-494C-8E25-85BAACA267C3}"/>
                  </a:ext>
                </a:extLst>
              </p14:cNvPr>
              <p14:cNvContentPartPr/>
              <p14:nvPr/>
            </p14:nvContentPartPr>
            <p14:xfrm>
              <a:off x="6026785" y="3992086"/>
              <a:ext cx="93960" cy="1118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86D3660-4B62-494C-8E25-85BAACA267C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972785" y="3884086"/>
                <a:ext cx="201600" cy="133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1631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igin Theme">
      <a:dk1>
        <a:sysClr val="windowText" lastClr="000000"/>
      </a:dk1>
      <a:lt1>
        <a:sysClr val="window" lastClr="FFFFFF"/>
      </a:lt1>
      <a:dk2>
        <a:srgbClr val="EC4A1B"/>
      </a:dk2>
      <a:lt2>
        <a:srgbClr val="FFFFFF"/>
      </a:lt2>
      <a:accent1>
        <a:srgbClr val="F26122"/>
      </a:accent1>
      <a:accent2>
        <a:srgbClr val="D92A1C"/>
      </a:accent2>
      <a:accent3>
        <a:srgbClr val="F38053"/>
      </a:accent3>
      <a:accent4>
        <a:srgbClr val="FAA014"/>
      </a:accent4>
      <a:accent5>
        <a:srgbClr val="F37F18"/>
      </a:accent5>
      <a:accent6>
        <a:srgbClr val="4EB89D"/>
      </a:accent6>
      <a:hlink>
        <a:srgbClr val="139B9D"/>
      </a:hlink>
      <a:folHlink>
        <a:srgbClr val="226B85"/>
      </a:folHlink>
    </a:clrScheme>
    <a:fontScheme name="Pro T1">
      <a:majorFont>
        <a:latin typeface="Bebas Neu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3628</TotalTime>
  <Words>816</Words>
  <Application>Microsoft Office PowerPoint</Application>
  <PresentationFormat>On-screen Show (4:3)</PresentationFormat>
  <Paragraphs>159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Bebas Neue</vt:lpstr>
      <vt:lpstr>Calibri (Body)</vt:lpstr>
      <vt:lpstr>Arial</vt:lpstr>
      <vt:lpstr>Calibri</vt:lpstr>
      <vt:lpstr>Trebuchet MS</vt:lpstr>
      <vt:lpstr>Wingdings</vt:lpstr>
      <vt:lpstr>Office Theme</vt:lpstr>
      <vt:lpstr>Fire Engineering for KiwiBuild 防火工程服务于KiwiBuild</vt:lpstr>
      <vt:lpstr>CONTENTS  目录</vt:lpstr>
      <vt:lpstr>WHO WILL LIVE IN KIWIBUILD? Kiwibuild是为谁建的？</vt:lpstr>
      <vt:lpstr>THE STATS?  据统计</vt:lpstr>
      <vt:lpstr>WHAT WILL THEY LIVE IN?  他们会住进一些什么样的建筑？</vt:lpstr>
      <vt:lpstr>GETTING IT WRONG FOR HIGH DENSITY 在高密度建筑上犯错误</vt:lpstr>
      <vt:lpstr>FIRE ENGINEERING GOALS 消防工程目标</vt:lpstr>
      <vt:lpstr>BASIC PRINCIPLES 基本原则</vt:lpstr>
      <vt:lpstr>BASIC PRINCIPLES 基本原则</vt:lpstr>
      <vt:lpstr>PowerPoint Presentation</vt:lpstr>
      <vt:lpstr>EXPENSIVE DESIGNS TO AVOID 避免采用昂贵的设计 </vt:lpstr>
      <vt:lpstr>EXPENSIVE DESIGNS TO AVOID 避免采用昂贵的设计</vt:lpstr>
      <vt:lpstr>EXPENSIVE DESIGNS TO AVOID 避免采用昂贵的设计 </vt:lpstr>
      <vt:lpstr>DESIGN IT RIGHT – BUILD IT RIGHT 合理设计 – 合理施工</vt:lpstr>
      <vt:lpstr>DESIGN IT RIGHT – BUILD IT RIGHT 合理设计 - 合理施工</vt:lpstr>
      <vt:lpstr>DESIGN IT RIGHT – BUILD IT RIGHT 合理设计 - 合理施工</vt:lpstr>
      <vt:lpstr>DESIGN IT RIGHT – BUILD IT RIGHT 合理设计 - 合理施工</vt:lpstr>
      <vt:lpstr>CONCLUSION 总结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Creative X</dc:creator>
  <cp:lastModifiedBy>Diane Chen</cp:lastModifiedBy>
  <cp:revision>211</cp:revision>
  <cp:lastPrinted>2012-12-29T15:03:16Z</cp:lastPrinted>
  <dcterms:created xsi:type="dcterms:W3CDTF">2012-12-29T07:59:36Z</dcterms:created>
  <dcterms:modified xsi:type="dcterms:W3CDTF">2018-07-24T21:49:20Z</dcterms:modified>
</cp:coreProperties>
</file>